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7" r:id="rId2"/>
    <p:sldMasterId id="2147483679" r:id="rId3"/>
  </p:sldMasterIdLst>
  <p:notesMasterIdLst>
    <p:notesMasterId r:id="rId36"/>
  </p:notesMasterIdLst>
  <p:sldIdLst>
    <p:sldId id="256" r:id="rId4"/>
    <p:sldId id="306" r:id="rId5"/>
    <p:sldId id="316" r:id="rId6"/>
    <p:sldId id="300" r:id="rId7"/>
    <p:sldId id="302" r:id="rId8"/>
    <p:sldId id="318" r:id="rId9"/>
    <p:sldId id="313" r:id="rId10"/>
    <p:sldId id="278" r:id="rId11"/>
    <p:sldId id="280" r:id="rId12"/>
    <p:sldId id="301" r:id="rId13"/>
    <p:sldId id="303" r:id="rId14"/>
    <p:sldId id="284" r:id="rId15"/>
    <p:sldId id="30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309" r:id="rId24"/>
    <p:sldId id="308" r:id="rId25"/>
    <p:sldId id="293" r:id="rId26"/>
    <p:sldId id="294" r:id="rId27"/>
    <p:sldId id="315" r:id="rId28"/>
    <p:sldId id="295" r:id="rId29"/>
    <p:sldId id="317" r:id="rId30"/>
    <p:sldId id="264" r:id="rId31"/>
    <p:sldId id="296" r:id="rId32"/>
    <p:sldId id="297" r:id="rId33"/>
    <p:sldId id="298" r:id="rId34"/>
    <p:sldId id="31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296"/>
    <a:srgbClr val="1E77B7"/>
    <a:srgbClr val="FFCC99"/>
    <a:srgbClr val="FF6600"/>
    <a:srgbClr val="99FF66"/>
    <a:srgbClr val="FF5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94"/>
  </p:normalViewPr>
  <p:slideViewPr>
    <p:cSldViewPr snapToGrid="0">
      <p:cViewPr varScale="1">
        <p:scale>
          <a:sx n="118" d="100"/>
          <a:sy n="118" d="100"/>
        </p:scale>
        <p:origin x="20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 /><Relationship Id="rId13" Type="http://schemas.openxmlformats.org/officeDocument/2006/relationships/slide" Target="slides/slide10.xml" /><Relationship Id="rId18" Type="http://schemas.openxmlformats.org/officeDocument/2006/relationships/slide" Target="slides/slide15.xml" /><Relationship Id="rId26" Type="http://schemas.openxmlformats.org/officeDocument/2006/relationships/slide" Target="slides/slide23.xml" /><Relationship Id="rId39" Type="http://schemas.openxmlformats.org/officeDocument/2006/relationships/theme" Target="theme/theme1.xml" /><Relationship Id="rId3" Type="http://schemas.openxmlformats.org/officeDocument/2006/relationships/slideMaster" Target="slideMasters/slideMaster3.xml" /><Relationship Id="rId21" Type="http://schemas.openxmlformats.org/officeDocument/2006/relationships/slide" Target="slides/slide18.xml" /><Relationship Id="rId34" Type="http://schemas.openxmlformats.org/officeDocument/2006/relationships/slide" Target="slides/slide31.xml" /><Relationship Id="rId7" Type="http://schemas.openxmlformats.org/officeDocument/2006/relationships/slide" Target="slides/slide4.xml" /><Relationship Id="rId12" Type="http://schemas.openxmlformats.org/officeDocument/2006/relationships/slide" Target="slides/slide9.xml" /><Relationship Id="rId17" Type="http://schemas.openxmlformats.org/officeDocument/2006/relationships/slide" Target="slides/slide14.xml" /><Relationship Id="rId25" Type="http://schemas.openxmlformats.org/officeDocument/2006/relationships/slide" Target="slides/slide22.xml" /><Relationship Id="rId33" Type="http://schemas.openxmlformats.org/officeDocument/2006/relationships/slide" Target="slides/slide30.xml" /><Relationship Id="rId38" Type="http://schemas.openxmlformats.org/officeDocument/2006/relationships/viewProps" Target="viewProps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3.xml" /><Relationship Id="rId20" Type="http://schemas.openxmlformats.org/officeDocument/2006/relationships/slide" Target="slides/slide17.xml" /><Relationship Id="rId29" Type="http://schemas.openxmlformats.org/officeDocument/2006/relationships/slide" Target="slides/slide26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3.xml" /><Relationship Id="rId11" Type="http://schemas.openxmlformats.org/officeDocument/2006/relationships/slide" Target="slides/slide8.xml" /><Relationship Id="rId24" Type="http://schemas.openxmlformats.org/officeDocument/2006/relationships/slide" Target="slides/slide21.xml" /><Relationship Id="rId32" Type="http://schemas.openxmlformats.org/officeDocument/2006/relationships/slide" Target="slides/slide29.xml" /><Relationship Id="rId37" Type="http://schemas.openxmlformats.org/officeDocument/2006/relationships/presProps" Target="presProps.xml" /><Relationship Id="rId40" Type="http://schemas.openxmlformats.org/officeDocument/2006/relationships/tableStyles" Target="tableStyles.xml" /><Relationship Id="rId5" Type="http://schemas.openxmlformats.org/officeDocument/2006/relationships/slide" Target="slides/slide2.xml" /><Relationship Id="rId15" Type="http://schemas.openxmlformats.org/officeDocument/2006/relationships/slide" Target="slides/slide12.xml" /><Relationship Id="rId23" Type="http://schemas.openxmlformats.org/officeDocument/2006/relationships/slide" Target="slides/slide20.xml" /><Relationship Id="rId28" Type="http://schemas.openxmlformats.org/officeDocument/2006/relationships/slide" Target="slides/slide25.xml" /><Relationship Id="rId36" Type="http://schemas.openxmlformats.org/officeDocument/2006/relationships/notesMaster" Target="notesMasters/notesMaster1.xml" /><Relationship Id="rId10" Type="http://schemas.openxmlformats.org/officeDocument/2006/relationships/slide" Target="slides/slide7.xml" /><Relationship Id="rId19" Type="http://schemas.openxmlformats.org/officeDocument/2006/relationships/slide" Target="slides/slide16.xml" /><Relationship Id="rId31" Type="http://schemas.openxmlformats.org/officeDocument/2006/relationships/slide" Target="slides/slide28.xml" /><Relationship Id="rId4" Type="http://schemas.openxmlformats.org/officeDocument/2006/relationships/slide" Target="slides/slide1.xml" /><Relationship Id="rId9" Type="http://schemas.openxmlformats.org/officeDocument/2006/relationships/slide" Target="slides/slide6.xml" /><Relationship Id="rId14" Type="http://schemas.openxmlformats.org/officeDocument/2006/relationships/slide" Target="slides/slide11.xml" /><Relationship Id="rId22" Type="http://schemas.openxmlformats.org/officeDocument/2006/relationships/slide" Target="slides/slide19.xml" /><Relationship Id="rId27" Type="http://schemas.openxmlformats.org/officeDocument/2006/relationships/slide" Target="slides/slide24.xml" /><Relationship Id="rId30" Type="http://schemas.openxmlformats.org/officeDocument/2006/relationships/slide" Target="slides/slide27.xml" /><Relationship Id="rId35" Type="http://schemas.openxmlformats.org/officeDocument/2006/relationships/slide" Target="slides/slide32.xml"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10:47:15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 24575,'15'0'0,"7"0"0,16 0 0,2 0 0,3 0 0,14 0 0,-14 0 0,10 0 0,-16 0 0,-5 0 0,1 0 0,-1 0 0,1 0 0,-1 0 0,0 0 0,1 0 0,-1 0 0,-4 0 0,3 0 0,-8 0 0,9 0 0,-9 0 0,8 0 0,-7 0 0,7 0 0,-3 0 0,4 0 0,1-4 0,-1 3 0,-4-2 0,-1 3 0,-1 0 0,-6 0 0,10 0 0,-14 0 0,9 0 0,-10 0 0,6 0 0,-2 0 0,-1 0 0,3 0 0,8 0 0,-5 0 0,8 0 0,-9 0 0,-1 0 0,0 0 0,0 0 0,1 0 0,-5 0 0,3 0 0,-6 0 0,6 0 0,-6 0 0,6 0 0,-3 0 0,1 0 0,-2 0 0,0 0 0,-2 0 0,2 0 0,-3 0 0,-1 0 0,1 0 0,-4 0 0,3 0 0,-3 0 0,4 0 0,-1 0 0,1 0 0,-4 0 0,3 0 0,-3 0 0,4 0 0,-1 0 0,1 0 0,-1 0 0,1 0 0,-1 0 0,1 0 0,3 0 0,-2 0 0,8 0 0,-8 3 0,5-2 0,-7 2 0,1-3 0,-4 0 0,3 3 0,-3-3 0,0 3 0,3-3 0,-6 0 0,6 0 0,-3 3 0,0-2 0,3 2 0,-3-3 0,0 0 0,3 0 0,-3 0 0,4 0 0,2 0 0,-5 0 0,4 0 0,-4 0 0,2 0 0,-3 0 0,3 0 0,-6 0 0,6 0 0,-3 0 0,4 0 0,-1 0 0,1 0 0,-1 0 0,1 0 0,-1 0 0,1 0 0,-1 0 0,5 0 0,-4 0 0,4 0 0,-5 0 0,5 0 0,0 0 0,14-3 0,-7 2 0,7-2 0,-10-1 0,1 3 0,-1-2 0,0 3 0,0-3 0,1 2 0,-5-2 0,-1 3 0,-3-3 0,-1 2 0,1-2 0,12 3 0,-13 0 0,12 0 0,-15 0 0,3 0 0,1 0 0,-1-3 0,-2 2 0,1-2 0,-1 3 0,2 0 0,1 0 0,-4 0 0,3 0 0,-3 0 0,3 0 0,-2 0 0,1 0 0,-1-3 0,2 2 0,-3-2 0,3 3 0,-3 0 0,4 0 0,-1 0 0,1 0 0,-4 0 0,3 0 0,-3 0 0,4 0 0,-1 0 0,-3 0 0,7 0 0,-9 0 0,9 0 0,-7-3 0,3 2 0,1-2 0,-1 3 0,1 0 0,-1 0 0,1 0 0,0 0 0,-1 0 0,1 0 0,-1 0 0,5 0 0,-4 0 0,3 0 0,-3 0 0,6 0 0,-5 0 0,4 0 0,-1 0 0,-4 0 0,3 0 0,-3 0 0,0 0 0,3 0 0,-3 0 0,4 0 0,-5-3 0,1 2 0,0-2 0,3 3 0,-3 0 0,8 0 0,-4 0 0,0 0 0,4 0 0,-4 0 0,4 0 0,1 0 0,-5 0 0,9 0 0,-7 0 0,5 0 0,-8 0 0,0 0 0,-2 0 0,2 0 0,1 0 0,-4 0 0,8 0 0,-4 0 0,4 0 0,0 0 0,1 0 0,3 0 0,-2 0 0,3 0 0,-5 0 0,0 0 0,0 0 0,-3 0 0,2 0 0,-6 0 0,2 0 0,-4 0 0,1 0 0,-4 0 0,3 0 0,-3 0 0,4 0 0,-4 0 0,3 0 0,-3 0 0,0 0 0,3 0 0,-3 0 0,0 0 0,3 0 0,-3 0 0,4 0 0,-4 0 0,3 3 0,-3-2 0,0 2 0,3-3 0,-3 0 0,1 0 0,-2 3 0,-3-3 0,3 3 0,-2-3 0,3 0 0,-4 0 0,3 3 0,-2-2 0,3 2 0,-1-3 0,-2 0 0,3 3 0,-4-3 0,0 3 0,0-3 0,0 0 0,0 0 0,0 0 0,0 0 0,0 0 0,0 0 0,0 0 0,0 0 0,0 0 0,3 0 0,-2 0 0,3 0 0,-4 0 0,0 0 0,3 0 0,-2 0 0,3 0 0,-4 0 0,0 0 0,0 0 0,0 0 0,0 0 0,0 0 0,-3-5 0,0 4 0,-3-4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1:24:3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925 1116 24575,'-2'-24'0,"0"-1"0,-2 1 0,0 0 0,-2 1 0,0-1 0,-16-34 0,-70-133 0,84 176 0,-31-57 0,-3 2 0,-3 1 0,-3 3 0,-77-83 0,96 119 0,-1 1 0,-1 1 0,-2 2 0,0 1 0,-2 2 0,0 1 0,-2 2 0,0 2 0,-1 1 0,-61-18 0,74 29-1365,7 3-5461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1:24:38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157 331 24575,'-8'-10'0,"0"0"0,1-1 0,0 0 0,1-1 0,0 1 0,-4-14 0,-10-18 0,-60-102 0,79 145 0,1-1 0,-1 0 0,1 1 0,-1-1 0,1 1 0,0-1 0,-1 0 0,1 1 0,0-1 0,0 0 0,0 1 0,-1-1 0,1 0 0,0 0 0,0 1 0,0-1 0,0 0 0,0 0 0,0 1 0,0-1 0,0 0 0,0 1 0,1-1 0,-1 0 0,0 0 0,0 1 0,1-1 0,-1 0 0,0 1 0,1-1 0,-1 1 0,1-1 0,-1 0 0,1 1 0,-1-1 0,1 1 0,-1-1 0,1 1 0,-1 0 0,1-1 0,0 1 0,-1-1 0,1 1 0,0 0 0,-1 0 0,1-1 0,0 1 0,0 0 0,-1 0 0,1 0 0,0 0 0,-1 0 0,1 0 0,0 0 0,1 0 0,53 1 0,-43 0 0,8 0-103,0 1-38,1-1 1,-1-1 0,0-1 0,0 0 0,0-2-1,0 0 1,0-1 0,22-8 0,-31 7-6686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0:52:4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24575,'399'-14'0,"-315"13"0,114 3 0,-186 0-1365,-2 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0:52:4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24575,'8'1'0,"1"1"0,-1 1 0,0 0 0,0 0 0,0 1 0,0-1 0,11 9 0,-3-4 0,16 12 0,-1 1 0,0 1 0,48 47 0,-78-68 0,0 0 0,0 1 0,0-1 0,0 1 0,0-1 0,0 1 0,0-1 0,0 1 0,-1 0 0,1-1 0,0 1 0,-1 0 0,0 0 0,1 0 0,-1-1 0,0 1 0,0 0 0,0 0 0,0 0 0,0-1 0,0 1 0,-1 0 0,1 0 0,-1 0 0,1-1 0,-1 1 0,1 0 0,-1-1 0,0 1 0,0 0 0,-2 2 0,-4 6 0,-1 1 0,0-1 0,-15 14 0,11-11 0,4-5-69,-155 159-1227,150-155-5530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0:52:4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24575,'3'-2'0,"0"1"0,1 0 0,-1-1 0,0 1 0,1 0 0,-1 1 0,1-1 0,-1 1 0,1-1 0,3 1 0,-4 0 0,340-12 0,-120 9 0,-197 2-1365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0:52:4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24575,'3'0'0,"0"1"0,0-1 0,0 1 0,-1 0 0,1 0 0,0 0 0,0 1 0,0-1 0,-1 0 0,1 1 0,-1 0 0,1 0 0,-1 0 0,2 2 0,34 37 0,-22-22 0,0-4 0,0-1 0,28 19 0,-44-32 0,1-1 0,-1 1 0,1 0 0,-1-1 0,0 1 0,0 0 0,1-1 0,-1 1 0,0 0 0,0 0 0,0-1 0,0 1 0,0 0 0,0-1 0,0 1 0,0 0 0,0 0 0,0-1 0,0 1 0,0 0 0,-1-1 0,1 1 0,0 0 0,0-1 0,-1 1 0,1 0 0,0-1 0,-1 1 0,1-1 0,-1 1 0,1 0 0,-1-1 0,1 1 0,-1-1 0,1 1 0,-1-1 0,0 0 0,1 1 0,-1-1 0,1 0 0,-2 1 0,-36 27 0,25-19 0,-128 96 0,137-101-48,0-1 0,0 2 0,1-1 1,0 0-1,0 1 0,0-1 0,-3 7 0,1-2-934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1:34:10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24575,'689'0'-1365,"-674"0"-5461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1:34:17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24575,'1'3'0,"1"0"0,0 0 0,0 0 0,0-1 0,1 1 0,-1-1 0,1 1 0,-1-1 0,1 0 0,0 0 0,4 3 0,5 4 0,17 18 0,-1 2 0,47 61 0,-74-89 0,-1 0 0,0 1 0,1-1 0,-1 0 0,0 0 0,1 1 0,-1-1 0,0 0 0,0 0 0,0 1 0,0-1 0,0 0 0,0 0 0,-1 1 0,1-1 0,0 0 0,-1 0 0,1 0 0,0 1 0,-1-1 0,0 0 0,1 0 0,-1 0 0,0 0 0,1 0 0,-1 0 0,0 0 0,0 0 0,0 0 0,0-1 0,0 1 0,0 0 0,0 0 0,0-1 0,-2 2 0,-46 26 0,40-23 0,-174 97-1365,161-89-5461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1:35:5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24575,'2'0'0,"8"0"0,8 0 0,11 0 0,9 0 0,7 0 0,8 0 0,7 0 0,8 0 0,5 2 0,-2 1 0,-7 0 0,-10 0 0,-12-2 0,-8 0 0,-8 0 0,-9-1-8191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1:36:12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24575,'4'2'0,"0"1"0,1-1 0,-2 1 0,1 0 0,0 0 0,0 1 0,-1-1 0,0 1 0,0 0 0,0-1 0,5 9 0,0 0 0,111 112-1365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5:00:49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24575,'4'-2'0,"1"0"0,-1 0 0,0 0 0,0 0 0,1 1 0,-1-1 0,1 1 0,-1 1 0,1-1 0,0 0 0,-1 1 0,7 0 0,5-1 0,631-13 0,-422 17 0,1439 14 0,381-4 0,-1287-15 0,-726 4 57,61 11-1,-18-2-1534,-50-8-5348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1:36:1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24575,'-5'2'0,"-3"3"0,0 3 0,-4 3 0,0 1 0,1 1 0,-4 0 0,0 1 0,0 0 0,2 0 0,1-1 0,1-2 0,1 0 0,1-3 0,2 0 0,2 1 0,-1-2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1:52:38.1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1174 0 24575,'11'1'0,"0"0"0,0 1 0,0 0 0,0 0 0,0 1 0,0 1 0,19 9 0,73 45 0,-77-42 0,322 235 0,-16 31 0,-291-247 0,251 237 0,-235-211 0,-2 2 0,81 124 0,-52-45 0,-7 3 0,62 168 0,78 320 0,44 567 0,-249-1131 0,6 36 0,6 145 0,-24 120 0,-1-154 0,0-192 0,-2 1 0,0-1 0,-2-1 0,0 1 0,-2 0 0,0-1 0,-19 38 0,-7 5 0,-51 74 0,78-130 0,-1 0 0,0-1 0,-1 0 0,1 0 0,-2 0 0,1-1 0,-1 0 0,-1-1 0,1 0 0,-1-1 0,0 0 0,-1 0 0,1-1 0,-1 0 0,0-1 0,0 0 0,-1-1 0,1 0 0,-1-1 0,-22 1 0,-35 2 0,0-3 0,0-3 0,-125-19 0,-198-62 0,-61-49 0,394 108 0,0-3 0,2-2 0,1-2 0,1-3 0,-71-57 0,13-6 0,-165-181 0,231 219 0,2-1 0,-40-70 0,-63-136 0,1 1 0,86 151 0,6-3 0,-50-147 0,75 184 0,-149-428 0,50-14 0,118 436 0,2 0 0,5 0 0,6-92 0,39-246 0,-40 421 0,4-38 0,28-196 0,-23 180 0,3 1 0,23-62 0,-26 95 0,0 0 0,1 1 0,2 0 0,0 1 0,31-36 0,93-83 0,-49 54 0,-76 72 0,0 0 0,2 1 0,0 0 0,0 1 0,1 1 0,0 0 0,1 1 0,0 1 0,0 1 0,1 0 0,32-9 0,24-2 0,330-66 0,-285 78 0,-76 5 0,42-5 0,58-9-1365,-115 14-5461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0:55:27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1960 24575,'1'-2'0,"0"0"0,0 0 0,1 0 0,-1 0 0,1 0 0,0 0 0,-1 0 0,1 0 0,0 1 0,0-1 0,0 0 0,0 1 0,0 0 0,0 0 0,1 0 0,-1 0 0,0 0 0,1 0 0,2-1 0,28-10 0,0 0 0,59-11 0,-36 10 0,1085-223-1968,-794 169 1367,291-55-1795,87-10 1157,2009-390-2380,5-71 3136,-1867 413 10789,-790 167-11671,-55 11-5461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0:57:38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24575,'17'2'0,"1"1"0,-1 1 0,0 1 0,0 0 0,0 1 0,-1 1 0,1 0 0,22 15 0,9 3 0,114 41 0,-161-66 0,-1 0 0,1 0 0,-1 1 0,0-1 0,1 0 0,-1 0 0,1 1 0,-1-1 0,0 0 0,1 1 0,-1-1 0,0 1 0,1-1 0,-1 0 0,0 1 0,0-1 0,1 1 0,-1-1 0,0 1 0,0-1 0,0 1 0,0-1 0,0 1 0,0-1 0,0 1 0,0-1 0,0 1 0,0-1 0,0 1 0,0-1 0,0 1 0,0-1 0,0 1 0,0-1 0,0 1 0,-1-1 0,1 1 0,0-1 0,0 0 0,0 1 0,-1-1 0,1 1 0,0-1 0,-1 0 0,1 1 0,0-1 0,-1 0 0,1 1 0,-1-1 0,1 0 0,-1 1 0,-29 26 0,21-20 0,-96 93 0,-26 23 0,76-68-1365,47-46-5461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0:57:56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 24575,'-2'0'0,"-1"1"0,1-1 0,0 1 0,-1 0 0,1 0 0,0 0 0,0 1 0,0-1 0,0 0 0,0 1 0,0-1 0,0 1 0,1 0 0,-3 2 0,-27 33 0,23-26 0,-27 33 0,-57 93 0,91-137 0,1 1 0,0 0 0,-1 0 0,1-1 0,0 1 0,0 0 0,-1 0 0,1 0 0,0-1 0,0 1 0,0 0 0,0 0 0,0 0 0,0-1 0,0 1 0,0 0 0,1 0 0,-1-1 0,0 1 0,0 0 0,1 0 0,-1-1 0,0 1 0,1 0 0,-1-1 0,1 1 0,-1 0 0,1-1 0,-1 1 0,1-1 0,-1 1 0,1 0 0,0-1 0,-1 0 0,1 1 0,0-1 0,-1 1 0,1-1 0,0 0 0,0 1 0,0-1 0,41 11 0,-31-8 0,32 8 0,-1 1 0,-1 3 0,76 38 0,-89-40-1365,-17-10-5461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0:58:22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848 0 24575,'-4'8'0,"-11"19"0,-19 31 0,-27 60 0,-30 45 0,-20 43 0,-2 3 0,-4 3 0,0-14 0,13-26 0,24-41-8191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0:54:2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925 1116 24575,'-2'-24'0,"0"-1"0,-2 1 0,0 0 0,-2 1 0,0-1 0,-16-34 0,-70-133 0,84 176 0,-31-57 0,-3 2 0,-3 1 0,-3 3 0,-77-83 0,96 119 0,-1 1 0,-1 1 0,-2 2 0,0 1 0,-2 2 0,0 1 0,-2 2 0,0 2 0,-1 1 0,-61-18 0,74 29-1365,7 3-5461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0:54:2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157 331 24575,'-8'-10'0,"0"0"0,1-1 0,0 0 0,1-1 0,0 1 0,-4-14 0,-10-18 0,-60-102 0,79 145 0,1-1 0,-1 0 0,1 1 0,-1-1 0,1 1 0,0-1 0,-1 0 0,1 1 0,0-1 0,0 0 0,0 1 0,-1-1 0,1 0 0,0 0 0,0 1 0,0-1 0,0 0 0,0 0 0,0 1 0,0-1 0,0 0 0,0 1 0,1-1 0,-1 0 0,0 0 0,0 1 0,1-1 0,-1 0 0,0 1 0,1-1 0,-1 1 0,1-1 0,-1 0 0,1 1 0,-1-1 0,1 1 0,-1-1 0,1 1 0,-1 0 0,1-1 0,0 1 0,-1-1 0,1 1 0,0 0 0,-1 0 0,1-1 0,0 1 0,0 0 0,-1 0 0,1 0 0,0 0 0,-1 0 0,1 0 0,0 0 0,1 0 0,53 1 0,-43 0 0,8 0-103,0 1-38,1-1 1,-1-1 0,0-1 0,0 0 0,0-2-1,0 0 1,0-1 0,22-8 0,-31 7-6686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5B4AE-87F1-D344-8CFF-91D24D043214}" type="datetimeFigureOut">
              <a:rPr lang="en-SE" smtClean="0"/>
              <a:t>06/20/2023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13633-E5B0-4449-98C8-2CCC1E035AD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17327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rendandburns/status/1300554312242749440" TargetMode="External" /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rendandburns/status/1300554312242749440" TargetMode="External" /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tefanIvemo/status/1349453024947650560" TargetMode="External" /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13633-E5B0-4449-98C8-2CCC1E035AD9}" type="slidenum">
              <a:rPr lang="en-SE" smtClean="0"/>
              <a:t>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34166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sz="1200">
                <a:cs typeface="Calibri"/>
              </a:rPr>
              <a:t>Engagement from several friends</a:t>
            </a:r>
          </a:p>
          <a:p>
            <a:endParaRPr lang="en-SE" sz="1200">
              <a:cs typeface="Calibri"/>
            </a:endParaRPr>
          </a:p>
          <a:p>
            <a:r>
              <a:rPr lang="en-SE" sz="1200">
                <a:cs typeface="Calibri"/>
              </a:rPr>
              <a:t>Project grew to a total of 8 contributors</a:t>
            </a:r>
          </a:p>
          <a:p>
            <a:endParaRPr lang="en-SE" sz="1200">
              <a:cs typeface="Calibri"/>
            </a:endParaRPr>
          </a:p>
          <a:p>
            <a:r>
              <a:rPr lang="en-SE" sz="1200">
                <a:cs typeface="Calibri"/>
              </a:rPr>
              <a:t>We got indicators of others using our module </a:t>
            </a:r>
          </a:p>
          <a:p>
            <a:endParaRPr lang="en-SE" sz="1200">
              <a:cs typeface="Calibri"/>
            </a:endParaRPr>
          </a:p>
          <a:p>
            <a:r>
              <a:rPr lang="en-SE" sz="1200">
                <a:cs typeface="Calibri"/>
              </a:rPr>
              <a:t>Linux support required</a:t>
            </a:r>
            <a:endParaRPr lang="en-SE" sz="1200"/>
          </a:p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13633-E5B0-4449-98C8-2CCC1E035AD9}" type="slidenum">
              <a:rPr lang="en-SE" smtClean="0"/>
              <a:t>12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6837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E"/>
              <a:t>EMANUEL</a:t>
            </a:r>
          </a:p>
          <a:p>
            <a:r>
              <a:rPr lang="en-SE"/>
              <a:t>10 min</a:t>
            </a:r>
          </a:p>
          <a:p>
            <a:r>
              <a:rPr lang="en-SE"/>
              <a:t>We quite soon realized we might have bitten of more than we could chew...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13633-E5B0-4449-98C8-2CCC1E035AD9}" type="slidenum">
              <a:rPr lang="en-SE" smtClean="0"/>
              <a:t>13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70249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Almost a year earlier, we had read a fantastic post on ALCs by Robert Holt from the then-PowerShell team. The concept was archived somewhere in our brains, and it was time to resurface it.</a:t>
            </a:r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13633-E5B0-4449-98C8-2CCC1E035AD9}" type="slidenum">
              <a:rPr lang="en-SE" smtClean="0"/>
              <a:t>19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82386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Introduced in .NET Core, now called just .NET, replaces isolation functionality from </a:t>
            </a:r>
            <a:r>
              <a:rPr lang="en-US" sz="1200" err="1"/>
              <a:t>AppDomains</a:t>
            </a:r>
            <a:r>
              <a:rPr lang="en-US" sz="1200"/>
              <a:t> in .NET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13633-E5B0-4449-98C8-2CCC1E035AD9}" type="slidenum">
              <a:rPr lang="en-SE" smtClean="0"/>
              <a:t>20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82321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13633-E5B0-4449-98C8-2CCC1E035AD9}" type="slidenum">
              <a:rPr lang="en-SE" smtClean="0"/>
              <a:t>23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00433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/>
              <a:t>SIMON</a:t>
            </a:r>
          </a:p>
          <a:p>
            <a:r>
              <a:rPr lang="en-SE"/>
              <a:t>30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13633-E5B0-4449-98C8-2CCC1E035AD9}" type="slidenum">
              <a:rPr lang="en-SE" smtClean="0"/>
              <a:t>24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57604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/>
              <a:t>SIMON</a:t>
            </a:r>
          </a:p>
          <a:p>
            <a:r>
              <a:rPr lang="en-SE"/>
              <a:t>PUSH EMANUELS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13633-E5B0-4449-98C8-2CCC1E035AD9}" type="slidenum">
              <a:rPr lang="en-SE" smtClean="0"/>
              <a:t>25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97201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410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/>
              <a:t>EMANUEL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13633-E5B0-4449-98C8-2CCC1E035AD9}" type="slidenum">
              <a:rPr lang="en-SE" smtClean="0"/>
              <a:t>31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6175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It all started in August of 2020, bicep was released in it’s first alpha version</a:t>
            </a:r>
            <a:br>
              <a:rPr lang="en-GB">
                <a:hlinkClick r:id="rId3"/>
              </a:rPr>
            </a:br>
            <a:br>
              <a:rPr lang="en-GB">
                <a:hlinkClick r:id="rId3"/>
              </a:rPr>
            </a:br>
            <a:br>
              <a:rPr lang="en-GB">
                <a:hlinkClick r:id="rId3"/>
              </a:rPr>
            </a:br>
            <a:endParaRPr lang="en-GB">
              <a:hlinkClick r:id="rId3"/>
            </a:endParaRPr>
          </a:p>
          <a:p>
            <a:r>
              <a:rPr lang="en-GB">
                <a:hlinkClick r:id="rId3"/>
              </a:rPr>
              <a:t>(1) brendandburns on Twitter: "Are you interested in helping shape the future of @Azure Resource Manager templates? Want to just geek out about configuration languages (I mean who doesn't) Come check out the OSS @BicepLang project: https://t.co/Ib3vquyIxp We look forward to seeing you there! #BicepLang" / Twitter</a:t>
            </a:r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13633-E5B0-4449-98C8-2CCC1E035AD9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1063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It all started in August of 2020, bicep was released in it’s first alpha version</a:t>
            </a:r>
            <a:br>
              <a:rPr lang="en-GB">
                <a:hlinkClick r:id="rId3"/>
              </a:rPr>
            </a:br>
            <a:br>
              <a:rPr lang="en-GB">
                <a:hlinkClick r:id="rId3"/>
              </a:rPr>
            </a:br>
            <a:br>
              <a:rPr lang="en-GB">
                <a:hlinkClick r:id="rId3"/>
              </a:rPr>
            </a:br>
            <a:endParaRPr lang="en-GB">
              <a:hlinkClick r:id="rId3"/>
            </a:endParaRPr>
          </a:p>
          <a:p>
            <a:r>
              <a:rPr lang="en-GB">
                <a:hlinkClick r:id="rId3"/>
              </a:rPr>
              <a:t>(1) brendandburns on Twitter: "Are you interested in helping shape the future of @Azure Resource Manager templates? Want to just geek out about configuration languages (I mean who doesn't) Come check out the OSS @BicepLang project: https://t.co/Ib3vquyIxp We look forward to seeing you there! #BicepLang" / Twitter</a:t>
            </a:r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13633-E5B0-4449-98C8-2CCC1E035AD9}" type="slidenum">
              <a:rPr lang="en-SE" smtClean="0"/>
              <a:t>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5094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/>
              <a:t>We were super happy! Finally a native deployment tool for Azure that didn’t make your eyes hurt! We started using it on day one!</a:t>
            </a:r>
          </a:p>
          <a:p>
            <a:r>
              <a:rPr lang="en-SE"/>
              <a:t>It was an early alpha and naturally, there were a few rough edges and things that the product group didn’t prioritize early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13633-E5B0-4449-98C8-2CCC1E035AD9}" type="slidenum">
              <a:rPr lang="en-SE" smtClean="0"/>
              <a:t>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75882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/>
              <a:t>Our friend Stefan wrote a few scripts to make it easier.</a:t>
            </a:r>
          </a:p>
          <a:p>
            <a:r>
              <a:rPr lang="en-SE"/>
              <a:t>Those scripts quickly became a module</a:t>
            </a:r>
          </a:p>
          <a:p>
            <a:endParaRPr lang="en-SE"/>
          </a:p>
          <a:p>
            <a:endParaRPr lang="en-SE"/>
          </a:p>
          <a:p>
            <a:endParaRPr lang="en-SE"/>
          </a:p>
          <a:p>
            <a:r>
              <a:rPr lang="en-GB">
                <a:hlinkClick r:id="rId3"/>
              </a:rPr>
              <a:t>Stefan Ivemo on Twitter: "Introducing Bicep #PowerShell module! A simple wrapper to the @BicepLang CLI to provide some additional functionality for #Windows users. Try it out now! #Azure #BicepLang https://t.co/FMZEmEMHVp" / Twitter</a:t>
            </a:r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13633-E5B0-4449-98C8-2CCC1E035AD9}" type="slidenum">
              <a:rPr lang="en-SE" smtClean="0"/>
              <a:t>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66925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/>
              <a:t>Today we’re going to tell you a story about how we wrote a PowerShell module, just to scratch an itch and have some fun and roughly two years later, we hit one million downloads.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13633-E5B0-4449-98C8-2CCC1E035AD9}" type="slidenum">
              <a:rPr lang="en-SE" smtClean="0"/>
              <a:t>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77727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/>
              <a:t>Today we’re going to tell you a story about how we wrote a PowerShell module, just to scratch an itch and have some fun and roughly two years later, we hit one million downloads.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13633-E5B0-4449-98C8-2CCC1E035AD9}" type="slidenum">
              <a:rPr lang="en-SE" smtClean="0"/>
              <a:t>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00618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/>
              <a:t>At first, the module only contained simple functions and all bicep functionality depended on calling the bicep cli.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13633-E5B0-4449-98C8-2CCC1E035AD9}" type="slidenum">
              <a:rPr lang="en-SE" smtClean="0"/>
              <a:t>10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99329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13633-E5B0-4449-98C8-2CCC1E035AD9}" type="slidenum">
              <a:rPr lang="en-SE" smtClean="0"/>
              <a:t>11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98932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49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49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1968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5891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1264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343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70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185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197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699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066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263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341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52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 /><Relationship Id="rId7" Type="http://schemas.openxmlformats.org/officeDocument/2006/relationships/image" Target="../media/image4.svg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3.png" /><Relationship Id="rId5" Type="http://schemas.openxmlformats.org/officeDocument/2006/relationships/image" Target="../media/image2.png" /><Relationship Id="rId4" Type="http://schemas.openxmlformats.org/officeDocument/2006/relationships/image" Target="../media/image1.png" 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 /><Relationship Id="rId2" Type="http://schemas.openxmlformats.org/officeDocument/2006/relationships/slideLayout" Target="../slideLayouts/slideLayout4.xml" /><Relationship Id="rId1" Type="http://schemas.openxmlformats.org/officeDocument/2006/relationships/slideLayout" Target="../slideLayouts/slideLayout3.xml" /><Relationship Id="rId5" Type="http://schemas.openxmlformats.org/officeDocument/2006/relationships/image" Target="../media/image5.png" /><Relationship Id="rId4" Type="http://schemas.openxmlformats.org/officeDocument/2006/relationships/image" Target="../media/image1.png" 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 /><Relationship Id="rId13" Type="http://schemas.openxmlformats.org/officeDocument/2006/relationships/image" Target="../media/image5.png" /><Relationship Id="rId3" Type="http://schemas.openxmlformats.org/officeDocument/2006/relationships/slideLayout" Target="../slideLayouts/slideLayout7.xml" /><Relationship Id="rId7" Type="http://schemas.openxmlformats.org/officeDocument/2006/relationships/slideLayout" Target="../slideLayouts/slideLayout11.xml" /><Relationship Id="rId12" Type="http://schemas.openxmlformats.org/officeDocument/2006/relationships/image" Target="../media/image1.png" /><Relationship Id="rId17" Type="http://schemas.openxmlformats.org/officeDocument/2006/relationships/image" Target="../media/image7.svg" /><Relationship Id="rId2" Type="http://schemas.openxmlformats.org/officeDocument/2006/relationships/slideLayout" Target="../slideLayouts/slideLayout6.xml" /><Relationship Id="rId16" Type="http://schemas.openxmlformats.org/officeDocument/2006/relationships/image" Target="../media/image6.png" /><Relationship Id="rId1" Type="http://schemas.openxmlformats.org/officeDocument/2006/relationships/slideLayout" Target="../slideLayouts/slideLayout5.xml" /><Relationship Id="rId6" Type="http://schemas.openxmlformats.org/officeDocument/2006/relationships/slideLayout" Target="../slideLayouts/slideLayout10.xml" /><Relationship Id="rId11" Type="http://schemas.openxmlformats.org/officeDocument/2006/relationships/theme" Target="../theme/theme3.xml" /><Relationship Id="rId5" Type="http://schemas.openxmlformats.org/officeDocument/2006/relationships/slideLayout" Target="../slideLayouts/slideLayout9.xml" /><Relationship Id="rId15" Type="http://schemas.openxmlformats.org/officeDocument/2006/relationships/image" Target="../media/image4.svg" /><Relationship Id="rId10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8.xml" /><Relationship Id="rId9" Type="http://schemas.openxmlformats.org/officeDocument/2006/relationships/slideLayout" Target="../slideLayouts/slideLayout13.xml" /><Relationship Id="rId14" Type="http://schemas.openxmlformats.org/officeDocument/2006/relationships/image" Target="../media/image3.pn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99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/>
        </p:nvSpPr>
        <p:spPr>
          <a:xfrm>
            <a:off x="7001786" y="6335963"/>
            <a:ext cx="357266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@PalmEmanuel @SimonWahlin</a:t>
            </a:r>
          </a:p>
        </p:txBody>
      </p:sp>
    </p:spTree>
    <p:extLst>
      <p:ext uri="{BB962C8B-B14F-4D97-AF65-F5344CB8AC3E}">
        <p14:creationId xmlns:p14="http://schemas.microsoft.com/office/powerpoint/2010/main" val="109502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9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/>
        </p:nvSpPr>
        <p:spPr>
          <a:xfrm>
            <a:off x="7001786" y="6335963"/>
            <a:ext cx="356969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@PalmEmanuel @SimonWahlin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47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6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6.xml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 /><Relationship Id="rId3" Type="http://schemas.openxmlformats.org/officeDocument/2006/relationships/image" Target="../media/image21.png" /><Relationship Id="rId7" Type="http://schemas.openxmlformats.org/officeDocument/2006/relationships/image" Target="../media/image25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24.svg" /><Relationship Id="rId5" Type="http://schemas.openxmlformats.org/officeDocument/2006/relationships/image" Target="../media/image23.png" /><Relationship Id="rId10" Type="http://schemas.openxmlformats.org/officeDocument/2006/relationships/image" Target="../media/image28.svg" /><Relationship Id="rId4" Type="http://schemas.openxmlformats.org/officeDocument/2006/relationships/image" Target="../media/image22.svg" /><Relationship Id="rId9" Type="http://schemas.openxmlformats.org/officeDocument/2006/relationships/image" Target="../media/image27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0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6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10.xml" /><Relationship Id="rId4" Type="http://schemas.openxmlformats.org/officeDocument/2006/relationships/image" Target="../media/image33.svg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10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 /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10.xml" /><Relationship Id="rId5" Type="http://schemas.openxmlformats.org/officeDocument/2006/relationships/image" Target="../media/image41.png" /><Relationship Id="rId4" Type="http://schemas.openxmlformats.org/officeDocument/2006/relationships/customXml" Target="../ink/ink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 /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10.xml" /><Relationship Id="rId4" Type="http://schemas.openxmlformats.org/officeDocument/2006/relationships/image" Target="../media/image31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6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1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 /><Relationship Id="rId7" Type="http://schemas.openxmlformats.org/officeDocument/2006/relationships/image" Target="../media/image40.sv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39.png" /><Relationship Id="rId5" Type="http://schemas.openxmlformats.org/officeDocument/2006/relationships/image" Target="../media/image38.png" /><Relationship Id="rId4" Type="http://schemas.openxmlformats.org/officeDocument/2006/relationships/image" Target="../media/image350.png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 /><Relationship Id="rId13" Type="http://schemas.openxmlformats.org/officeDocument/2006/relationships/image" Target="../media/image440.png" /><Relationship Id="rId18" Type="http://schemas.openxmlformats.org/officeDocument/2006/relationships/customXml" Target="../ink/ink13.xml" /><Relationship Id="rId26" Type="http://schemas.openxmlformats.org/officeDocument/2006/relationships/customXml" Target="../ink/ink17.xml" /><Relationship Id="rId3" Type="http://schemas.openxmlformats.org/officeDocument/2006/relationships/image" Target="../media/image390.png" /><Relationship Id="rId21" Type="http://schemas.openxmlformats.org/officeDocument/2006/relationships/image" Target="../media/image47.png" /><Relationship Id="rId7" Type="http://schemas.openxmlformats.org/officeDocument/2006/relationships/image" Target="../media/image410.png" /><Relationship Id="rId12" Type="http://schemas.openxmlformats.org/officeDocument/2006/relationships/customXml" Target="../ink/ink9.xml" /><Relationship Id="rId17" Type="http://schemas.openxmlformats.org/officeDocument/2006/relationships/image" Target="../media/image45.png" /><Relationship Id="rId25" Type="http://schemas.openxmlformats.org/officeDocument/2006/relationships/image" Target="../media/image49.png" /><Relationship Id="rId33" Type="http://schemas.openxmlformats.org/officeDocument/2006/relationships/image" Target="../media/image53.png" /><Relationship Id="rId2" Type="http://schemas.openxmlformats.org/officeDocument/2006/relationships/customXml" Target="../ink/ink4.xml" /><Relationship Id="rId16" Type="http://schemas.openxmlformats.org/officeDocument/2006/relationships/customXml" Target="../ink/ink12.xml" /><Relationship Id="rId20" Type="http://schemas.openxmlformats.org/officeDocument/2006/relationships/customXml" Target="../ink/ink14.xml" /><Relationship Id="rId29" Type="http://schemas.openxmlformats.org/officeDocument/2006/relationships/image" Target="../media/image51.png" /><Relationship Id="rId1" Type="http://schemas.openxmlformats.org/officeDocument/2006/relationships/slideLayout" Target="../slideLayouts/slideLayout10.xml" /><Relationship Id="rId6" Type="http://schemas.openxmlformats.org/officeDocument/2006/relationships/customXml" Target="../ink/ink6.xml" /><Relationship Id="rId11" Type="http://schemas.openxmlformats.org/officeDocument/2006/relationships/image" Target="../media/image430.png" /><Relationship Id="rId24" Type="http://schemas.openxmlformats.org/officeDocument/2006/relationships/customXml" Target="../ink/ink16.xml" /><Relationship Id="rId32" Type="http://schemas.openxmlformats.org/officeDocument/2006/relationships/customXml" Target="../ink/ink20.xml" /><Relationship Id="rId5" Type="http://schemas.openxmlformats.org/officeDocument/2006/relationships/image" Target="../media/image400.png" /><Relationship Id="rId15" Type="http://schemas.openxmlformats.org/officeDocument/2006/relationships/customXml" Target="../ink/ink11.xml" /><Relationship Id="rId23" Type="http://schemas.openxmlformats.org/officeDocument/2006/relationships/image" Target="../media/image48.png" /><Relationship Id="rId28" Type="http://schemas.openxmlformats.org/officeDocument/2006/relationships/customXml" Target="../ink/ink18.xml" /><Relationship Id="rId10" Type="http://schemas.openxmlformats.org/officeDocument/2006/relationships/customXml" Target="../ink/ink8.xml" /><Relationship Id="rId19" Type="http://schemas.openxmlformats.org/officeDocument/2006/relationships/image" Target="../media/image46.png" /><Relationship Id="rId31" Type="http://schemas.openxmlformats.org/officeDocument/2006/relationships/image" Target="../media/image52.png" /><Relationship Id="rId4" Type="http://schemas.openxmlformats.org/officeDocument/2006/relationships/customXml" Target="../ink/ink5.xml" /><Relationship Id="rId9" Type="http://schemas.openxmlformats.org/officeDocument/2006/relationships/image" Target="../media/image420.png" /><Relationship Id="rId14" Type="http://schemas.openxmlformats.org/officeDocument/2006/relationships/customXml" Target="../ink/ink10.xml" /><Relationship Id="rId22" Type="http://schemas.openxmlformats.org/officeDocument/2006/relationships/customXml" Target="../ink/ink15.xml" /><Relationship Id="rId27" Type="http://schemas.openxmlformats.org/officeDocument/2006/relationships/image" Target="../media/image50.png" /><Relationship Id="rId30" Type="http://schemas.openxmlformats.org/officeDocument/2006/relationships/customXml" Target="../ink/ink19.xml" 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 /><Relationship Id="rId3" Type="http://schemas.openxmlformats.org/officeDocument/2006/relationships/image" Target="../media/image42.png" /><Relationship Id="rId7" Type="http://schemas.openxmlformats.org/officeDocument/2006/relationships/image" Target="../media/image32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54.png" /><Relationship Id="rId5" Type="http://schemas.openxmlformats.org/officeDocument/2006/relationships/image" Target="../media/image44.png" /><Relationship Id="rId4" Type="http://schemas.openxmlformats.org/officeDocument/2006/relationships/image" Target="../media/image43.svg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10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0.xml" /><Relationship Id="rId4" Type="http://schemas.openxmlformats.org/officeDocument/2006/relationships/image" Target="../media/image57.png" 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 /><Relationship Id="rId3" Type="http://schemas.openxmlformats.org/officeDocument/2006/relationships/image" Target="../media/image58.png" /><Relationship Id="rId7" Type="http://schemas.openxmlformats.org/officeDocument/2006/relationships/image" Target="../media/image62.png" /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61.svg" /><Relationship Id="rId5" Type="http://schemas.openxmlformats.org/officeDocument/2006/relationships/image" Target="../media/image60.png" /><Relationship Id="rId4" Type="http://schemas.openxmlformats.org/officeDocument/2006/relationships/image" Target="../media/image59.svg" 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7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 /><Relationship Id="rId7" Type="http://schemas.openxmlformats.org/officeDocument/2006/relationships/image" Target="../media/image70.svg" /><Relationship Id="rId2" Type="http://schemas.openxmlformats.org/officeDocument/2006/relationships/image" Target="../media/image65.png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69.png" /><Relationship Id="rId5" Type="http://schemas.openxmlformats.org/officeDocument/2006/relationships/image" Target="../media/image68.svg" /><Relationship Id="rId4" Type="http://schemas.openxmlformats.org/officeDocument/2006/relationships/image" Target="../media/image67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10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 /><Relationship Id="rId1" Type="http://schemas.openxmlformats.org/officeDocument/2006/relationships/slideLayout" Target="../slideLayouts/slideLayout10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1.jpe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18.png" /><Relationship Id="rId4" Type="http://schemas.openxmlformats.org/officeDocument/2006/relationships/customXml" Target="../ink/ink1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5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DEF819C4-3EC4-7569-2A22-E397F6033422}"/>
              </a:ext>
            </a:extLst>
          </p:cNvPr>
          <p:cNvSpPr txBox="1">
            <a:spLocks/>
          </p:cNvSpPr>
          <p:nvPr/>
        </p:nvSpPr>
        <p:spPr>
          <a:xfrm>
            <a:off x="0" y="1734124"/>
            <a:ext cx="12192000" cy="211717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b="1">
                <a:ea typeface="+mj-lt"/>
                <a:cs typeface="+mj-lt"/>
              </a:rPr>
              <a:t>    Building a PowerShell module</a:t>
            </a:r>
            <a:br>
              <a:rPr lang="en-US" sz="6000" b="1">
                <a:ea typeface="+mj-lt"/>
                <a:cs typeface="+mj-lt"/>
              </a:rPr>
            </a:br>
            <a:r>
              <a:rPr lang="en-US" sz="6000" b="1">
                <a:ea typeface="+mj-lt"/>
                <a:cs typeface="+mj-lt"/>
              </a:rPr>
              <a:t>for Bicep using C#</a:t>
            </a:r>
            <a:endParaRPr lang="en-US">
              <a:latin typeface="Calibri Light"/>
              <a:cs typeface="Calibri Light"/>
            </a:endParaRP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ECBA4DAA-50A7-6968-885E-F8BDC536F86C}"/>
              </a:ext>
            </a:extLst>
          </p:cNvPr>
          <p:cNvSpPr txBox="1">
            <a:spLocks/>
          </p:cNvSpPr>
          <p:nvPr/>
        </p:nvSpPr>
        <p:spPr>
          <a:xfrm>
            <a:off x="1524000" y="4892831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/>
              <a:t>Emanuel Palm &amp; Simon Wåhlin</a:t>
            </a:r>
            <a:endParaRPr lang="en-GB" b="1" i="1"/>
          </a:p>
        </p:txBody>
      </p:sp>
      <p:cxnSp>
        <p:nvCxnSpPr>
          <p:cNvPr id="13" name="Connecteur droit 5">
            <a:extLst>
              <a:ext uri="{FF2B5EF4-FFF2-40B4-BE49-F238E27FC236}">
                <a16:creationId xmlns:a16="http://schemas.microsoft.com/office/drawing/2014/main" id="{10EA2124-DFBE-EFDE-41C8-618BD9A72197}"/>
              </a:ext>
            </a:extLst>
          </p:cNvPr>
          <p:cNvCxnSpPr/>
          <p:nvPr/>
        </p:nvCxnSpPr>
        <p:spPr>
          <a:xfrm>
            <a:off x="3841750" y="465757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">
            <a:extLst>
              <a:ext uri="{FF2B5EF4-FFF2-40B4-BE49-F238E27FC236}">
                <a16:creationId xmlns:a16="http://schemas.microsoft.com/office/drawing/2014/main" id="{9B4547CE-8BEB-3FDD-C40F-B74A606609F0}"/>
              </a:ext>
            </a:extLst>
          </p:cNvPr>
          <p:cNvSpPr txBox="1">
            <a:spLocks/>
          </p:cNvSpPr>
          <p:nvPr/>
        </p:nvSpPr>
        <p:spPr>
          <a:xfrm>
            <a:off x="838200" y="3634594"/>
            <a:ext cx="10515600" cy="8091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Calibri Light"/>
                <a:cs typeface="Calibri Light"/>
              </a:rPr>
              <a:t>almost </a:t>
            </a:r>
            <a:r>
              <a:rPr lang="en-US" sz="3200" strike="sngStrike">
                <a:latin typeface="Calibri Light"/>
                <a:cs typeface="Calibri Light"/>
              </a:rPr>
              <a:t>1.000.000</a:t>
            </a:r>
            <a:r>
              <a:rPr lang="en-US" sz="3200">
                <a:latin typeface="Calibri Light"/>
                <a:cs typeface="Calibri Light"/>
              </a:rPr>
              <a:t> 1.500.000 downloads later</a:t>
            </a:r>
            <a:endParaRPr lang="en-US" sz="3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8E27A-6180-9608-6E40-B622D4C1D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Initial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50E69-653A-4FAF-ECF6-64873575D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E" sz="32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Install/Uninstall-</a:t>
            </a:r>
            <a:r>
              <a:rPr lang="en-SE" sz="320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BicepCLI</a:t>
            </a:r>
            <a:endParaRPr lang="en-SE" sz="320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0" indent="0">
              <a:buNone/>
            </a:pPr>
            <a:endParaRPr lang="en-SE" sz="320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SE" sz="32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Invoke-</a:t>
            </a:r>
            <a:r>
              <a:rPr lang="en-SE" sz="320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BicepBuild</a:t>
            </a:r>
            <a:r>
              <a:rPr lang="en-SE" sz="32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(now Build-Bicep)</a:t>
            </a:r>
          </a:p>
          <a:p>
            <a:pPr marL="0" indent="0">
              <a:buNone/>
            </a:pPr>
            <a:endParaRPr lang="en-SE" sz="320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SE" sz="320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ConvertTo</a:t>
            </a:r>
            <a:r>
              <a:rPr lang="en-SE" sz="32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-Bicep</a:t>
            </a:r>
          </a:p>
          <a:p>
            <a:pPr marL="0" indent="0">
              <a:buNone/>
            </a:pPr>
            <a:endParaRPr lang="en-SE" sz="320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SE" sz="32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New-</a:t>
            </a:r>
            <a:r>
              <a:rPr lang="en-SE" sz="320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BicepParameterFile</a:t>
            </a:r>
            <a:endParaRPr lang="en-SE" sz="320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SE" sz="320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74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9B8D-3769-4358-994A-9FB4C575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021" y="420112"/>
            <a:ext cx="3735739" cy="1325563"/>
          </a:xfrm>
        </p:spPr>
        <p:txBody>
          <a:bodyPr>
            <a:normAutofit/>
          </a:bodyPr>
          <a:lstStyle/>
          <a:p>
            <a:pPr algn="r"/>
            <a:r>
              <a:rPr lang="en-GB" sz="4000"/>
              <a:t>Calling B</a:t>
            </a:r>
            <a:r>
              <a:rPr lang="en-SE" sz="4000" err="1"/>
              <a:t>icep</a:t>
            </a:r>
            <a:r>
              <a:rPr lang="en-SE" sz="4000"/>
              <a:t>.</a:t>
            </a:r>
            <a:r>
              <a:rPr lang="en-US" sz="4000"/>
              <a:t>exe</a:t>
            </a:r>
            <a:endParaRPr lang="en-SE" sz="40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6289869-E85F-124D-71B6-9032712D0890}"/>
              </a:ext>
            </a:extLst>
          </p:cNvPr>
          <p:cNvSpPr/>
          <p:nvPr/>
        </p:nvSpPr>
        <p:spPr>
          <a:xfrm>
            <a:off x="821653" y="2350914"/>
            <a:ext cx="5026107" cy="935415"/>
          </a:xfrm>
          <a:custGeom>
            <a:avLst/>
            <a:gdLst>
              <a:gd name="connsiteX0" fmla="*/ 0 w 5026107"/>
              <a:gd name="connsiteY0" fmla="*/ 155906 h 935415"/>
              <a:gd name="connsiteX1" fmla="*/ 155906 w 5026107"/>
              <a:gd name="connsiteY1" fmla="*/ 0 h 935415"/>
              <a:gd name="connsiteX2" fmla="*/ 4870201 w 5026107"/>
              <a:gd name="connsiteY2" fmla="*/ 0 h 935415"/>
              <a:gd name="connsiteX3" fmla="*/ 5026107 w 5026107"/>
              <a:gd name="connsiteY3" fmla="*/ 155906 h 935415"/>
              <a:gd name="connsiteX4" fmla="*/ 5026107 w 5026107"/>
              <a:gd name="connsiteY4" fmla="*/ 779509 h 935415"/>
              <a:gd name="connsiteX5" fmla="*/ 4870201 w 5026107"/>
              <a:gd name="connsiteY5" fmla="*/ 935415 h 935415"/>
              <a:gd name="connsiteX6" fmla="*/ 155906 w 5026107"/>
              <a:gd name="connsiteY6" fmla="*/ 935415 h 935415"/>
              <a:gd name="connsiteX7" fmla="*/ 0 w 5026107"/>
              <a:gd name="connsiteY7" fmla="*/ 779509 h 935415"/>
              <a:gd name="connsiteX8" fmla="*/ 0 w 5026107"/>
              <a:gd name="connsiteY8" fmla="*/ 155906 h 9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6107" h="935415">
                <a:moveTo>
                  <a:pt x="0" y="155906"/>
                </a:moveTo>
                <a:cubicBezTo>
                  <a:pt x="0" y="69801"/>
                  <a:pt x="69801" y="0"/>
                  <a:pt x="155906" y="0"/>
                </a:cubicBezTo>
                <a:lnTo>
                  <a:pt x="4870201" y="0"/>
                </a:lnTo>
                <a:cubicBezTo>
                  <a:pt x="4956306" y="0"/>
                  <a:pt x="5026107" y="69801"/>
                  <a:pt x="5026107" y="155906"/>
                </a:cubicBezTo>
                <a:lnTo>
                  <a:pt x="5026107" y="779509"/>
                </a:lnTo>
                <a:cubicBezTo>
                  <a:pt x="5026107" y="865614"/>
                  <a:pt x="4956306" y="935415"/>
                  <a:pt x="4870201" y="935415"/>
                </a:cubicBezTo>
                <a:lnTo>
                  <a:pt x="155906" y="935415"/>
                </a:lnTo>
                <a:cubicBezTo>
                  <a:pt x="69801" y="935415"/>
                  <a:pt x="0" y="865614"/>
                  <a:pt x="0" y="779509"/>
                </a:cubicBezTo>
                <a:lnTo>
                  <a:pt x="0" y="155906"/>
                </a:lnTo>
                <a:close/>
              </a:path>
            </a:pathLst>
          </a:custGeom>
          <a:solidFill>
            <a:srgbClr val="FF5050"/>
          </a:solidFill>
          <a:ln w="28575"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253" tIns="194253" rIns="194253" bIns="194253" numCol="1" spcCol="1270" anchor="ctr" anchorCtr="0">
            <a:noAutofit/>
          </a:bodyPr>
          <a:lstStyle/>
          <a:p>
            <a:pPr marL="0" lvl="0" indent="0" algn="l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E" sz="3900" kern="1200">
                <a:solidFill>
                  <a:schemeClr val="tx1"/>
                </a:solidFill>
              </a:rPr>
              <a:t>Parsing output is hard</a:t>
            </a:r>
            <a:endParaRPr lang="en-US" sz="3900" kern="1200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25AF316-8F15-1F9A-BCDB-00AF08E0A262}"/>
              </a:ext>
            </a:extLst>
          </p:cNvPr>
          <p:cNvSpPr/>
          <p:nvPr/>
        </p:nvSpPr>
        <p:spPr>
          <a:xfrm>
            <a:off x="821653" y="3398649"/>
            <a:ext cx="5026107" cy="935415"/>
          </a:xfrm>
          <a:custGeom>
            <a:avLst/>
            <a:gdLst>
              <a:gd name="connsiteX0" fmla="*/ 0 w 5026107"/>
              <a:gd name="connsiteY0" fmla="*/ 155906 h 935415"/>
              <a:gd name="connsiteX1" fmla="*/ 155906 w 5026107"/>
              <a:gd name="connsiteY1" fmla="*/ 0 h 935415"/>
              <a:gd name="connsiteX2" fmla="*/ 4870201 w 5026107"/>
              <a:gd name="connsiteY2" fmla="*/ 0 h 935415"/>
              <a:gd name="connsiteX3" fmla="*/ 5026107 w 5026107"/>
              <a:gd name="connsiteY3" fmla="*/ 155906 h 935415"/>
              <a:gd name="connsiteX4" fmla="*/ 5026107 w 5026107"/>
              <a:gd name="connsiteY4" fmla="*/ 779509 h 935415"/>
              <a:gd name="connsiteX5" fmla="*/ 4870201 w 5026107"/>
              <a:gd name="connsiteY5" fmla="*/ 935415 h 935415"/>
              <a:gd name="connsiteX6" fmla="*/ 155906 w 5026107"/>
              <a:gd name="connsiteY6" fmla="*/ 935415 h 935415"/>
              <a:gd name="connsiteX7" fmla="*/ 0 w 5026107"/>
              <a:gd name="connsiteY7" fmla="*/ 779509 h 935415"/>
              <a:gd name="connsiteX8" fmla="*/ 0 w 5026107"/>
              <a:gd name="connsiteY8" fmla="*/ 155906 h 9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6107" h="935415">
                <a:moveTo>
                  <a:pt x="0" y="155906"/>
                </a:moveTo>
                <a:cubicBezTo>
                  <a:pt x="0" y="69801"/>
                  <a:pt x="69801" y="0"/>
                  <a:pt x="155906" y="0"/>
                </a:cubicBezTo>
                <a:lnTo>
                  <a:pt x="4870201" y="0"/>
                </a:lnTo>
                <a:cubicBezTo>
                  <a:pt x="4956306" y="0"/>
                  <a:pt x="5026107" y="69801"/>
                  <a:pt x="5026107" y="155906"/>
                </a:cubicBezTo>
                <a:lnTo>
                  <a:pt x="5026107" y="779509"/>
                </a:lnTo>
                <a:cubicBezTo>
                  <a:pt x="5026107" y="865614"/>
                  <a:pt x="4956306" y="935415"/>
                  <a:pt x="4870201" y="935415"/>
                </a:cubicBezTo>
                <a:lnTo>
                  <a:pt x="155906" y="935415"/>
                </a:lnTo>
                <a:cubicBezTo>
                  <a:pt x="69801" y="935415"/>
                  <a:pt x="0" y="865614"/>
                  <a:pt x="0" y="779509"/>
                </a:cubicBezTo>
                <a:lnTo>
                  <a:pt x="0" y="155906"/>
                </a:lnTo>
                <a:close/>
              </a:path>
            </a:pathLst>
          </a:custGeom>
          <a:solidFill>
            <a:srgbClr val="FF5050"/>
          </a:solidFill>
          <a:ln w="28575"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7583" tIns="167583" rIns="167583" bIns="167583" numCol="1" spcCol="1270" anchor="ctr" anchorCtr="0">
            <a:noAutofit/>
          </a:bodyPr>
          <a:lstStyle/>
          <a:p>
            <a:pPr marL="0" lvl="0" indent="0" algn="l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E" sz="3200" kern="1200">
                <a:solidFill>
                  <a:schemeClr val="tx1"/>
                </a:solidFill>
              </a:rPr>
              <a:t>Bicep</a:t>
            </a:r>
            <a:r>
              <a:rPr lang="en-US" sz="3200" kern="1200">
                <a:solidFill>
                  <a:schemeClr val="tx1"/>
                </a:solidFill>
              </a:rPr>
              <a:t> </a:t>
            </a:r>
            <a:r>
              <a:rPr lang="en-SE" sz="3200" kern="1200">
                <a:solidFill>
                  <a:schemeClr val="tx1"/>
                </a:solidFill>
              </a:rPr>
              <a:t>only supported files</a:t>
            </a:r>
            <a:endParaRPr lang="en-US" sz="3200" kern="120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1EC126-33E8-0F8C-2BB7-2BC7AEF40CA2}"/>
              </a:ext>
            </a:extLst>
          </p:cNvPr>
          <p:cNvSpPr/>
          <p:nvPr/>
        </p:nvSpPr>
        <p:spPr>
          <a:xfrm>
            <a:off x="821653" y="4446384"/>
            <a:ext cx="5026107" cy="935415"/>
          </a:xfrm>
          <a:custGeom>
            <a:avLst/>
            <a:gdLst>
              <a:gd name="connsiteX0" fmla="*/ 0 w 5026107"/>
              <a:gd name="connsiteY0" fmla="*/ 155906 h 935415"/>
              <a:gd name="connsiteX1" fmla="*/ 155906 w 5026107"/>
              <a:gd name="connsiteY1" fmla="*/ 0 h 935415"/>
              <a:gd name="connsiteX2" fmla="*/ 4870201 w 5026107"/>
              <a:gd name="connsiteY2" fmla="*/ 0 h 935415"/>
              <a:gd name="connsiteX3" fmla="*/ 5026107 w 5026107"/>
              <a:gd name="connsiteY3" fmla="*/ 155906 h 935415"/>
              <a:gd name="connsiteX4" fmla="*/ 5026107 w 5026107"/>
              <a:gd name="connsiteY4" fmla="*/ 779509 h 935415"/>
              <a:gd name="connsiteX5" fmla="*/ 4870201 w 5026107"/>
              <a:gd name="connsiteY5" fmla="*/ 935415 h 935415"/>
              <a:gd name="connsiteX6" fmla="*/ 155906 w 5026107"/>
              <a:gd name="connsiteY6" fmla="*/ 935415 h 935415"/>
              <a:gd name="connsiteX7" fmla="*/ 0 w 5026107"/>
              <a:gd name="connsiteY7" fmla="*/ 779509 h 935415"/>
              <a:gd name="connsiteX8" fmla="*/ 0 w 5026107"/>
              <a:gd name="connsiteY8" fmla="*/ 155906 h 9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6107" h="935415">
                <a:moveTo>
                  <a:pt x="0" y="155906"/>
                </a:moveTo>
                <a:cubicBezTo>
                  <a:pt x="0" y="69801"/>
                  <a:pt x="69801" y="0"/>
                  <a:pt x="155906" y="0"/>
                </a:cubicBezTo>
                <a:lnTo>
                  <a:pt x="4870201" y="0"/>
                </a:lnTo>
                <a:cubicBezTo>
                  <a:pt x="4956306" y="0"/>
                  <a:pt x="5026107" y="69801"/>
                  <a:pt x="5026107" y="155906"/>
                </a:cubicBezTo>
                <a:lnTo>
                  <a:pt x="5026107" y="779509"/>
                </a:lnTo>
                <a:cubicBezTo>
                  <a:pt x="5026107" y="865614"/>
                  <a:pt x="4956306" y="935415"/>
                  <a:pt x="4870201" y="935415"/>
                </a:cubicBezTo>
                <a:lnTo>
                  <a:pt x="155906" y="935415"/>
                </a:lnTo>
                <a:cubicBezTo>
                  <a:pt x="69801" y="935415"/>
                  <a:pt x="0" y="865614"/>
                  <a:pt x="0" y="779509"/>
                </a:cubicBezTo>
                <a:lnTo>
                  <a:pt x="0" y="155906"/>
                </a:lnTo>
                <a:close/>
              </a:path>
            </a:pathLst>
          </a:custGeom>
          <a:solidFill>
            <a:srgbClr val="FF5050"/>
          </a:solidFill>
          <a:ln w="28575"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253" tIns="194253" rIns="194253" bIns="194253" numCol="1" spcCol="1270" anchor="ctr" anchorCtr="0">
            <a:noAutofit/>
          </a:bodyPr>
          <a:lstStyle/>
          <a:p>
            <a:pPr marL="0" lvl="0" indent="0" algn="l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E" sz="3900" kern="1200">
                <a:solidFill>
                  <a:schemeClr val="tx1"/>
                </a:solidFill>
              </a:rPr>
              <a:t>Shelling out felt “dirty”</a:t>
            </a:r>
            <a:endParaRPr lang="en-US" sz="3900" kern="120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712489-B77E-5148-BA1E-84F435710168}"/>
              </a:ext>
            </a:extLst>
          </p:cNvPr>
          <p:cNvCxnSpPr>
            <a:cxnSpLocks/>
          </p:cNvCxnSpPr>
          <p:nvPr/>
        </p:nvCxnSpPr>
        <p:spPr>
          <a:xfrm>
            <a:off x="6096000" y="434786"/>
            <a:ext cx="0" cy="59884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DDFA559A-B44F-A214-45E1-B6C5E34CAF9E}"/>
              </a:ext>
            </a:extLst>
          </p:cNvPr>
          <p:cNvSpPr txBox="1">
            <a:spLocks/>
          </p:cNvSpPr>
          <p:nvPr/>
        </p:nvSpPr>
        <p:spPr>
          <a:xfrm>
            <a:off x="6344239" y="420112"/>
            <a:ext cx="37357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/>
              <a:t>using B</a:t>
            </a:r>
            <a:r>
              <a:rPr lang="en-SE" sz="4000" err="1"/>
              <a:t>icep</a:t>
            </a:r>
            <a:r>
              <a:rPr lang="en-SE" sz="4000"/>
              <a:t>.</a:t>
            </a:r>
            <a:r>
              <a:rPr lang="en-US" sz="4000"/>
              <a:t>Core</a:t>
            </a:r>
            <a:endParaRPr lang="en-SE" sz="40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E7AAA05-C0A0-D0DF-B0E2-A3A04FFCED69}"/>
              </a:ext>
            </a:extLst>
          </p:cNvPr>
          <p:cNvSpPr/>
          <p:nvPr/>
        </p:nvSpPr>
        <p:spPr>
          <a:xfrm>
            <a:off x="6344239" y="2352670"/>
            <a:ext cx="5035104" cy="933659"/>
          </a:xfrm>
          <a:custGeom>
            <a:avLst/>
            <a:gdLst>
              <a:gd name="connsiteX0" fmla="*/ 0 w 5035104"/>
              <a:gd name="connsiteY0" fmla="*/ 155613 h 933659"/>
              <a:gd name="connsiteX1" fmla="*/ 155613 w 5035104"/>
              <a:gd name="connsiteY1" fmla="*/ 0 h 933659"/>
              <a:gd name="connsiteX2" fmla="*/ 4879491 w 5035104"/>
              <a:gd name="connsiteY2" fmla="*/ 0 h 933659"/>
              <a:gd name="connsiteX3" fmla="*/ 5035104 w 5035104"/>
              <a:gd name="connsiteY3" fmla="*/ 155613 h 933659"/>
              <a:gd name="connsiteX4" fmla="*/ 5035104 w 5035104"/>
              <a:gd name="connsiteY4" fmla="*/ 778046 h 933659"/>
              <a:gd name="connsiteX5" fmla="*/ 4879491 w 5035104"/>
              <a:gd name="connsiteY5" fmla="*/ 933659 h 933659"/>
              <a:gd name="connsiteX6" fmla="*/ 155613 w 5035104"/>
              <a:gd name="connsiteY6" fmla="*/ 933659 h 933659"/>
              <a:gd name="connsiteX7" fmla="*/ 0 w 5035104"/>
              <a:gd name="connsiteY7" fmla="*/ 778046 h 933659"/>
              <a:gd name="connsiteX8" fmla="*/ 0 w 5035104"/>
              <a:gd name="connsiteY8" fmla="*/ 155613 h 933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5104" h="933659">
                <a:moveTo>
                  <a:pt x="0" y="155613"/>
                </a:moveTo>
                <a:cubicBezTo>
                  <a:pt x="0" y="69670"/>
                  <a:pt x="69670" y="0"/>
                  <a:pt x="155613" y="0"/>
                </a:cubicBezTo>
                <a:lnTo>
                  <a:pt x="4879491" y="0"/>
                </a:lnTo>
                <a:cubicBezTo>
                  <a:pt x="4965434" y="0"/>
                  <a:pt x="5035104" y="69670"/>
                  <a:pt x="5035104" y="155613"/>
                </a:cubicBezTo>
                <a:lnTo>
                  <a:pt x="5035104" y="778046"/>
                </a:lnTo>
                <a:cubicBezTo>
                  <a:pt x="5035104" y="863989"/>
                  <a:pt x="4965434" y="933659"/>
                  <a:pt x="4879491" y="933659"/>
                </a:cubicBezTo>
                <a:lnTo>
                  <a:pt x="155613" y="933659"/>
                </a:lnTo>
                <a:cubicBezTo>
                  <a:pt x="69670" y="933659"/>
                  <a:pt x="0" y="863989"/>
                  <a:pt x="0" y="778046"/>
                </a:cubicBezTo>
                <a:lnTo>
                  <a:pt x="0" y="155613"/>
                </a:lnTo>
                <a:close/>
              </a:path>
            </a:pathLst>
          </a:custGeom>
          <a:solidFill>
            <a:srgbClr val="99FF66"/>
          </a:solidFill>
          <a:ln w="28575"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67" tIns="194167" rIns="194167" bIns="194167" numCol="1" spcCol="1270" anchor="ctr" anchorCtr="0">
            <a:noAutofit/>
          </a:bodyPr>
          <a:lstStyle/>
          <a:p>
            <a:pPr marL="0" lvl="0" indent="0" algn="l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900" kern="1200">
                <a:solidFill>
                  <a:schemeClr val="tx1"/>
                </a:solidFill>
              </a:rPr>
              <a:t>Richer output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37AD1A-6B6F-0E54-B04B-276A679B5453}"/>
              </a:ext>
            </a:extLst>
          </p:cNvPr>
          <p:cNvSpPr/>
          <p:nvPr/>
        </p:nvSpPr>
        <p:spPr>
          <a:xfrm>
            <a:off x="6344239" y="3407290"/>
            <a:ext cx="5035104" cy="933659"/>
          </a:xfrm>
          <a:custGeom>
            <a:avLst/>
            <a:gdLst>
              <a:gd name="connsiteX0" fmla="*/ 0 w 5035104"/>
              <a:gd name="connsiteY0" fmla="*/ 155613 h 933659"/>
              <a:gd name="connsiteX1" fmla="*/ 155613 w 5035104"/>
              <a:gd name="connsiteY1" fmla="*/ 0 h 933659"/>
              <a:gd name="connsiteX2" fmla="*/ 4879491 w 5035104"/>
              <a:gd name="connsiteY2" fmla="*/ 0 h 933659"/>
              <a:gd name="connsiteX3" fmla="*/ 5035104 w 5035104"/>
              <a:gd name="connsiteY3" fmla="*/ 155613 h 933659"/>
              <a:gd name="connsiteX4" fmla="*/ 5035104 w 5035104"/>
              <a:gd name="connsiteY4" fmla="*/ 778046 h 933659"/>
              <a:gd name="connsiteX5" fmla="*/ 4879491 w 5035104"/>
              <a:gd name="connsiteY5" fmla="*/ 933659 h 933659"/>
              <a:gd name="connsiteX6" fmla="*/ 155613 w 5035104"/>
              <a:gd name="connsiteY6" fmla="*/ 933659 h 933659"/>
              <a:gd name="connsiteX7" fmla="*/ 0 w 5035104"/>
              <a:gd name="connsiteY7" fmla="*/ 778046 h 933659"/>
              <a:gd name="connsiteX8" fmla="*/ 0 w 5035104"/>
              <a:gd name="connsiteY8" fmla="*/ 155613 h 933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5104" h="933659">
                <a:moveTo>
                  <a:pt x="0" y="155613"/>
                </a:moveTo>
                <a:cubicBezTo>
                  <a:pt x="0" y="69670"/>
                  <a:pt x="69670" y="0"/>
                  <a:pt x="155613" y="0"/>
                </a:cubicBezTo>
                <a:lnTo>
                  <a:pt x="4879491" y="0"/>
                </a:lnTo>
                <a:cubicBezTo>
                  <a:pt x="4965434" y="0"/>
                  <a:pt x="5035104" y="69670"/>
                  <a:pt x="5035104" y="155613"/>
                </a:cubicBezTo>
                <a:lnTo>
                  <a:pt x="5035104" y="778046"/>
                </a:lnTo>
                <a:cubicBezTo>
                  <a:pt x="5035104" y="863989"/>
                  <a:pt x="4965434" y="933659"/>
                  <a:pt x="4879491" y="933659"/>
                </a:cubicBezTo>
                <a:lnTo>
                  <a:pt x="155613" y="933659"/>
                </a:lnTo>
                <a:cubicBezTo>
                  <a:pt x="69670" y="933659"/>
                  <a:pt x="0" y="863989"/>
                  <a:pt x="0" y="778046"/>
                </a:cubicBezTo>
                <a:lnTo>
                  <a:pt x="0" y="155613"/>
                </a:lnTo>
                <a:close/>
              </a:path>
            </a:pathLst>
          </a:custGeom>
          <a:solidFill>
            <a:srgbClr val="99FF66"/>
          </a:solidFill>
          <a:ln w="28575"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7497" tIns="167497" rIns="167497" bIns="167497" numCol="1" spcCol="1270" anchor="ctr" anchorCtr="0">
            <a:noAutofit/>
          </a:bodyPr>
          <a:lstStyle/>
          <a:p>
            <a:pPr marL="0" lvl="0" indent="0" algn="l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kern="1200">
                <a:solidFill>
                  <a:schemeClr val="tx1"/>
                </a:solidFill>
              </a:rPr>
              <a:t>Could build to strings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516F6AF-768F-2FDD-C491-862A63B0041A}"/>
              </a:ext>
            </a:extLst>
          </p:cNvPr>
          <p:cNvSpPr/>
          <p:nvPr/>
        </p:nvSpPr>
        <p:spPr>
          <a:xfrm>
            <a:off x="6344239" y="4461910"/>
            <a:ext cx="5035104" cy="933659"/>
          </a:xfrm>
          <a:custGeom>
            <a:avLst/>
            <a:gdLst>
              <a:gd name="connsiteX0" fmla="*/ 0 w 5035104"/>
              <a:gd name="connsiteY0" fmla="*/ 155613 h 933659"/>
              <a:gd name="connsiteX1" fmla="*/ 155613 w 5035104"/>
              <a:gd name="connsiteY1" fmla="*/ 0 h 933659"/>
              <a:gd name="connsiteX2" fmla="*/ 4879491 w 5035104"/>
              <a:gd name="connsiteY2" fmla="*/ 0 h 933659"/>
              <a:gd name="connsiteX3" fmla="*/ 5035104 w 5035104"/>
              <a:gd name="connsiteY3" fmla="*/ 155613 h 933659"/>
              <a:gd name="connsiteX4" fmla="*/ 5035104 w 5035104"/>
              <a:gd name="connsiteY4" fmla="*/ 778046 h 933659"/>
              <a:gd name="connsiteX5" fmla="*/ 4879491 w 5035104"/>
              <a:gd name="connsiteY5" fmla="*/ 933659 h 933659"/>
              <a:gd name="connsiteX6" fmla="*/ 155613 w 5035104"/>
              <a:gd name="connsiteY6" fmla="*/ 933659 h 933659"/>
              <a:gd name="connsiteX7" fmla="*/ 0 w 5035104"/>
              <a:gd name="connsiteY7" fmla="*/ 778046 h 933659"/>
              <a:gd name="connsiteX8" fmla="*/ 0 w 5035104"/>
              <a:gd name="connsiteY8" fmla="*/ 155613 h 933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5104" h="933659">
                <a:moveTo>
                  <a:pt x="0" y="155613"/>
                </a:moveTo>
                <a:cubicBezTo>
                  <a:pt x="0" y="69670"/>
                  <a:pt x="69670" y="0"/>
                  <a:pt x="155613" y="0"/>
                </a:cubicBezTo>
                <a:lnTo>
                  <a:pt x="4879491" y="0"/>
                </a:lnTo>
                <a:cubicBezTo>
                  <a:pt x="4965434" y="0"/>
                  <a:pt x="5035104" y="69670"/>
                  <a:pt x="5035104" y="155613"/>
                </a:cubicBezTo>
                <a:lnTo>
                  <a:pt x="5035104" y="778046"/>
                </a:lnTo>
                <a:cubicBezTo>
                  <a:pt x="5035104" y="863989"/>
                  <a:pt x="4965434" y="933659"/>
                  <a:pt x="4879491" y="933659"/>
                </a:cubicBezTo>
                <a:lnTo>
                  <a:pt x="155613" y="933659"/>
                </a:lnTo>
                <a:cubicBezTo>
                  <a:pt x="69670" y="933659"/>
                  <a:pt x="0" y="863989"/>
                  <a:pt x="0" y="778046"/>
                </a:cubicBezTo>
                <a:lnTo>
                  <a:pt x="0" y="155613"/>
                </a:lnTo>
                <a:close/>
              </a:path>
            </a:pathLst>
          </a:custGeom>
          <a:solidFill>
            <a:srgbClr val="99FF66"/>
          </a:solidFill>
          <a:ln w="28575"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167" tIns="194167" rIns="194167" bIns="194167" numCol="1" spcCol="1270" anchor="ctr" anchorCtr="0">
            <a:noAutofit/>
          </a:bodyPr>
          <a:lstStyle/>
          <a:p>
            <a:pPr marL="0" lvl="0" indent="0" algn="l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900" kern="1200">
                <a:solidFill>
                  <a:schemeClr val="tx1"/>
                </a:solidFill>
              </a:rPr>
              <a:t>Was more fun!</a:t>
            </a:r>
          </a:p>
        </p:txBody>
      </p:sp>
    </p:spTree>
    <p:extLst>
      <p:ext uri="{BB962C8B-B14F-4D97-AF65-F5344CB8AC3E}">
        <p14:creationId xmlns:p14="http://schemas.microsoft.com/office/powerpoint/2010/main" val="99975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14" grpId="0"/>
      <p:bldP spid="19" grpId="0" animBg="1"/>
      <p:bldP spid="19" grpId="1" animBg="1"/>
      <p:bldP spid="20" grpId="0" animBg="1"/>
      <p:bldP spid="20" grpId="1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F317-14DD-ED2C-2575-D29942513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>
                <a:cs typeface="Calibri Light"/>
              </a:rPr>
              <a:t>Open</a:t>
            </a:r>
            <a:r>
              <a:rPr lang="en-US">
                <a:cs typeface="Calibri Light"/>
              </a:rPr>
              <a:t>-</a:t>
            </a:r>
            <a:r>
              <a:rPr lang="en-SE">
                <a:cs typeface="Calibri Light"/>
              </a:rPr>
              <a:t>Source Spirit</a:t>
            </a:r>
            <a:endParaRPr lang="en-SE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0D2B8B-772B-1F7D-628E-1F6569CE5A68}"/>
              </a:ext>
            </a:extLst>
          </p:cNvPr>
          <p:cNvGrpSpPr/>
          <p:nvPr/>
        </p:nvGrpSpPr>
        <p:grpSpPr>
          <a:xfrm>
            <a:off x="1800663" y="2544137"/>
            <a:ext cx="1701704" cy="2084768"/>
            <a:chOff x="1800663" y="2299588"/>
            <a:chExt cx="1701704" cy="2084768"/>
          </a:xfrm>
        </p:grpSpPr>
        <p:pic>
          <p:nvPicPr>
            <p:cNvPr id="17" name="Graphic 16" descr="Follow with solid fill">
              <a:extLst>
                <a:ext uri="{FF2B5EF4-FFF2-40B4-BE49-F238E27FC236}">
                  <a16:creationId xmlns:a16="http://schemas.microsoft.com/office/drawing/2014/main" id="{79CA1EC1-E31D-400D-ABC1-54D2CB59E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00663" y="2299588"/>
              <a:ext cx="1701704" cy="170170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DD54A8-190D-046E-B5B3-71CCBABD0941}"/>
                </a:ext>
              </a:extLst>
            </p:cNvPr>
            <p:cNvSpPr txBox="1"/>
            <p:nvPr/>
          </p:nvSpPr>
          <p:spPr>
            <a:xfrm>
              <a:off x="1991639" y="3922691"/>
              <a:ext cx="1319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Team</a:t>
              </a:r>
              <a:endParaRPr lang="en-SE" sz="2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B9EB2C0-366F-F6A5-1786-82D488071943}"/>
              </a:ext>
            </a:extLst>
          </p:cNvPr>
          <p:cNvGrpSpPr/>
          <p:nvPr/>
        </p:nvGrpSpPr>
        <p:grpSpPr>
          <a:xfrm>
            <a:off x="3956791" y="2544137"/>
            <a:ext cx="1982096" cy="2084768"/>
            <a:chOff x="3956791" y="2299588"/>
            <a:chExt cx="1982096" cy="2084768"/>
          </a:xfrm>
        </p:grpSpPr>
        <p:pic>
          <p:nvPicPr>
            <p:cNvPr id="15" name="Graphic 14" descr="Badge 8 with solid fill">
              <a:extLst>
                <a:ext uri="{FF2B5EF4-FFF2-40B4-BE49-F238E27FC236}">
                  <a16:creationId xmlns:a16="http://schemas.microsoft.com/office/drawing/2014/main" id="{AD5D6A4F-D1B9-0489-1C00-959BE1B9B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96986" y="2299588"/>
              <a:ext cx="1701706" cy="170170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C930FC-6677-4C5A-606C-12149830050D}"/>
                </a:ext>
              </a:extLst>
            </p:cNvPr>
            <p:cNvSpPr txBox="1"/>
            <p:nvPr/>
          </p:nvSpPr>
          <p:spPr>
            <a:xfrm>
              <a:off x="3956791" y="3922691"/>
              <a:ext cx="1982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Contributors</a:t>
              </a:r>
              <a:endParaRPr lang="en-SE" sz="24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F2BF95-BDDA-FF95-DD0D-98832274F839}"/>
              </a:ext>
            </a:extLst>
          </p:cNvPr>
          <p:cNvGrpSpPr/>
          <p:nvPr/>
        </p:nvGrpSpPr>
        <p:grpSpPr>
          <a:xfrm>
            <a:off x="6194929" y="2544138"/>
            <a:ext cx="2098466" cy="2084766"/>
            <a:chOff x="6194929" y="2299589"/>
            <a:chExt cx="2098466" cy="2084766"/>
          </a:xfrm>
        </p:grpSpPr>
        <p:pic>
          <p:nvPicPr>
            <p:cNvPr id="21" name="Graphic 20" descr="Programmer male with solid fill">
              <a:extLst>
                <a:ext uri="{FF2B5EF4-FFF2-40B4-BE49-F238E27FC236}">
                  <a16:creationId xmlns:a16="http://schemas.microsoft.com/office/drawing/2014/main" id="{5BD677B0-0657-54CB-64F5-57815F8DE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93311" y="2299589"/>
              <a:ext cx="1701703" cy="170170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821A96-0B92-2063-2B54-4458FF7A7B6C}"/>
                </a:ext>
              </a:extLst>
            </p:cNvPr>
            <p:cNvSpPr txBox="1"/>
            <p:nvPr/>
          </p:nvSpPr>
          <p:spPr>
            <a:xfrm>
              <a:off x="6194929" y="3922690"/>
              <a:ext cx="20984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Community</a:t>
              </a:r>
              <a:endParaRPr lang="en-SE" sz="24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181A476-684B-C076-D64D-ACD636A55D0E}"/>
              </a:ext>
            </a:extLst>
          </p:cNvPr>
          <p:cNvGrpSpPr/>
          <p:nvPr/>
        </p:nvGrpSpPr>
        <p:grpSpPr>
          <a:xfrm>
            <a:off x="8689633" y="2544138"/>
            <a:ext cx="1701703" cy="2084766"/>
            <a:chOff x="8689633" y="2299589"/>
            <a:chExt cx="1701703" cy="2084766"/>
          </a:xfrm>
        </p:grpSpPr>
        <p:pic>
          <p:nvPicPr>
            <p:cNvPr id="19" name="Graphic 18" descr="Processor with solid fill">
              <a:extLst>
                <a:ext uri="{FF2B5EF4-FFF2-40B4-BE49-F238E27FC236}">
                  <a16:creationId xmlns:a16="http://schemas.microsoft.com/office/drawing/2014/main" id="{242F88BC-3E13-3DC5-9C4F-062F8A2C5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89633" y="2299589"/>
              <a:ext cx="1701703" cy="170170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8F87CF-9038-0A76-276E-5C86470520D3}"/>
                </a:ext>
              </a:extLst>
            </p:cNvPr>
            <p:cNvSpPr txBox="1"/>
            <p:nvPr/>
          </p:nvSpPr>
          <p:spPr>
            <a:xfrm>
              <a:off x="8880609" y="3922690"/>
              <a:ext cx="1319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Linux</a:t>
              </a:r>
              <a:endParaRPr lang="en-SE" sz="2400"/>
            </a:p>
          </p:txBody>
        </p:sp>
      </p:grpSp>
    </p:spTree>
    <p:extLst>
      <p:ext uri="{BB962C8B-B14F-4D97-AF65-F5344CB8AC3E}">
        <p14:creationId xmlns:p14="http://schemas.microsoft.com/office/powerpoint/2010/main" val="382187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515C0-9C05-3D1D-51A0-7425F3D9A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E"/>
              <a:t>But…</a:t>
            </a:r>
          </a:p>
        </p:txBody>
      </p:sp>
      <p:pic>
        <p:nvPicPr>
          <p:cNvPr id="2050" name="Picture 2" descr="Free Woman in White Shirt Showing Frustration Stock Photo">
            <a:extLst>
              <a:ext uri="{FF2B5EF4-FFF2-40B4-BE49-F238E27FC236}">
                <a16:creationId xmlns:a16="http://schemas.microsoft.com/office/drawing/2014/main" id="{10604402-173B-55BD-4B7E-3D897A602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5" t="20806" r="10017"/>
          <a:stretch/>
        </p:blipFill>
        <p:spPr bwMode="auto">
          <a:xfrm>
            <a:off x="2618796" y="1769852"/>
            <a:ext cx="6172088" cy="411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222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F317-14DD-ED2C-2575-D29942513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Dependency conflict #1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933F8-D2E1-16AE-D8E9-0CA4BC155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43" y="2099931"/>
            <a:ext cx="11761114" cy="299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68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F317-14DD-ED2C-2575-D29942513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DLL Dependency hell</a:t>
            </a:r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214E8F-F7B5-F054-34AC-B9165D64CDBB}"/>
              </a:ext>
            </a:extLst>
          </p:cNvPr>
          <p:cNvGrpSpPr/>
          <p:nvPr/>
        </p:nvGrpSpPr>
        <p:grpSpPr>
          <a:xfrm>
            <a:off x="3586478" y="3354231"/>
            <a:ext cx="1931928" cy="1039896"/>
            <a:chOff x="3586478" y="3354231"/>
            <a:chExt cx="1931928" cy="10398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DD2A67-1A71-0E8C-9E47-612079CD9C62}"/>
                </a:ext>
              </a:extLst>
            </p:cNvPr>
            <p:cNvSpPr/>
            <p:nvPr/>
          </p:nvSpPr>
          <p:spPr>
            <a:xfrm>
              <a:off x="3586478" y="3728953"/>
              <a:ext cx="1931928" cy="665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dirty="0"/>
                <a:t>Bicep </a:t>
              </a:r>
              <a:r>
                <a:rPr lang="en-US" dirty="0"/>
                <a:t>v0.3.255</a:t>
              </a:r>
              <a:endParaRPr lang="en-SE" dirty="0"/>
            </a:p>
          </p:txBody>
        </p:sp>
        <p:cxnSp>
          <p:nvCxnSpPr>
            <p:cNvPr id="13" name="Elbow Connector 42">
              <a:extLst>
                <a:ext uri="{FF2B5EF4-FFF2-40B4-BE49-F238E27FC236}">
                  <a16:creationId xmlns:a16="http://schemas.microsoft.com/office/drawing/2014/main" id="{D7BBF547-12CC-E62F-88F7-4A14139345AC}"/>
                </a:ext>
              </a:extLst>
            </p:cNvPr>
            <p:cNvCxnSpPr>
              <a:cxnSpLocks/>
              <a:stCxn id="12" idx="2"/>
              <a:endCxn id="5" idx="0"/>
            </p:cNvCxnSpPr>
            <p:nvPr/>
          </p:nvCxnSpPr>
          <p:spPr>
            <a:xfrm rot="5400000">
              <a:off x="4706859" y="3199814"/>
              <a:ext cx="374722" cy="68355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029EF61-BDF9-EAD4-0591-D8A431DB3624}"/>
              </a:ext>
            </a:extLst>
          </p:cNvPr>
          <p:cNvGrpSpPr/>
          <p:nvPr/>
        </p:nvGrpSpPr>
        <p:grpSpPr>
          <a:xfrm>
            <a:off x="4270034" y="2355863"/>
            <a:ext cx="2483947" cy="998368"/>
            <a:chOff x="4270034" y="2355863"/>
            <a:chExt cx="2483947" cy="99836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CA6C5E-5E28-43FA-CC1E-7403AF5969C9}"/>
                </a:ext>
              </a:extLst>
            </p:cNvPr>
            <p:cNvSpPr/>
            <p:nvPr/>
          </p:nvSpPr>
          <p:spPr>
            <a:xfrm>
              <a:off x="4270034" y="2689057"/>
              <a:ext cx="1931928" cy="665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dirty="0" err="1"/>
                <a:t>PSBicep</a:t>
              </a:r>
              <a:r>
                <a:rPr lang="en-SE" dirty="0"/>
                <a:t> </a:t>
              </a:r>
              <a:r>
                <a:rPr lang="en-US" dirty="0"/>
                <a:t>v1.4.4</a:t>
              </a:r>
              <a:endParaRPr lang="en-SE" dirty="0"/>
            </a:p>
          </p:txBody>
        </p:sp>
        <p:cxnSp>
          <p:nvCxnSpPr>
            <p:cNvPr id="14" name="Elbow Connector 47">
              <a:extLst>
                <a:ext uri="{FF2B5EF4-FFF2-40B4-BE49-F238E27FC236}">
                  <a16:creationId xmlns:a16="http://schemas.microsoft.com/office/drawing/2014/main" id="{74C1B354-A491-724B-81E9-EE2556236CCB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rot="5400000">
              <a:off x="6145081" y="2412744"/>
              <a:ext cx="665782" cy="55201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7606AF-B879-1D4E-5B01-655962FE0370}"/>
              </a:ext>
            </a:extLst>
          </p:cNvPr>
          <p:cNvGrpSpPr/>
          <p:nvPr/>
        </p:nvGrpSpPr>
        <p:grpSpPr>
          <a:xfrm>
            <a:off x="4855488" y="5018524"/>
            <a:ext cx="2512540" cy="830997"/>
            <a:chOff x="5512970" y="5018524"/>
            <a:chExt cx="1160189" cy="83099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17B1FE5-1398-5342-3E3B-5F8860E61108}"/>
                </a:ext>
              </a:extLst>
            </p:cNvPr>
            <p:cNvCxnSpPr>
              <a:cxnSpLocks/>
            </p:cNvCxnSpPr>
            <p:nvPr/>
          </p:nvCxnSpPr>
          <p:spPr>
            <a:xfrm>
              <a:off x="5512970" y="5434023"/>
              <a:ext cx="1160189" cy="0"/>
            </a:xfrm>
            <a:prstGeom prst="straightConnector1">
              <a:avLst/>
            </a:prstGeom>
            <a:ln w="50800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81C65F-CBDE-C069-D3C2-4A0551A32664}"/>
                </a:ext>
              </a:extLst>
            </p:cNvPr>
            <p:cNvSpPr txBox="1"/>
            <p:nvPr/>
          </p:nvSpPr>
          <p:spPr>
            <a:xfrm>
              <a:off x="5889027" y="5018524"/>
              <a:ext cx="4139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💥</a:t>
              </a:r>
              <a:endParaRPr lang="en-SE" sz="48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EE3F55F-33CD-A8A3-A3BE-00211BC36B41}"/>
              </a:ext>
            </a:extLst>
          </p:cNvPr>
          <p:cNvGrpSpPr/>
          <p:nvPr/>
        </p:nvGrpSpPr>
        <p:grpSpPr>
          <a:xfrm>
            <a:off x="5704840" y="2355864"/>
            <a:ext cx="3961995" cy="3785467"/>
            <a:chOff x="5704840" y="2355864"/>
            <a:chExt cx="3961995" cy="3785467"/>
          </a:xfrm>
        </p:grpSpPr>
        <p:cxnSp>
          <p:nvCxnSpPr>
            <p:cNvPr id="9" name="Elbow Connector 19">
              <a:extLst>
                <a:ext uri="{FF2B5EF4-FFF2-40B4-BE49-F238E27FC236}">
                  <a16:creationId xmlns:a16="http://schemas.microsoft.com/office/drawing/2014/main" id="{77E6095E-386C-4AA1-2668-966B8ABCCAAA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 rot="16200000" flipH="1">
              <a:off x="6047016" y="3284268"/>
              <a:ext cx="2567226" cy="71041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4779E5D-6424-A78D-3C9A-F2F01901365E}"/>
                </a:ext>
              </a:extLst>
            </p:cNvPr>
            <p:cNvGrpSpPr/>
            <p:nvPr/>
          </p:nvGrpSpPr>
          <p:grpSpPr>
            <a:xfrm>
              <a:off x="5704840" y="4923090"/>
              <a:ext cx="3961995" cy="1218241"/>
              <a:chOff x="6639335" y="3863420"/>
              <a:chExt cx="3961995" cy="1218241"/>
            </a:xfrm>
          </p:grpSpPr>
          <p:pic>
            <p:nvPicPr>
              <p:cNvPr id="23" name="Picture 22" descr="A close-up of a paper&#10;&#10;Description automatically generated with low confidence">
                <a:extLst>
                  <a:ext uri="{FF2B5EF4-FFF2-40B4-BE49-F238E27FC236}">
                    <a16:creationId xmlns:a16="http://schemas.microsoft.com/office/drawing/2014/main" id="{232044CB-5BEB-A37F-DCAB-D0C48B79E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523" y="3863420"/>
                <a:ext cx="635620" cy="849998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D29B65-552D-AE55-4658-D04DA92609EB}"/>
                  </a:ext>
                </a:extLst>
              </p:cNvPr>
              <p:cNvSpPr txBox="1"/>
              <p:nvPr/>
            </p:nvSpPr>
            <p:spPr>
              <a:xfrm>
                <a:off x="6639335" y="4712329"/>
                <a:ext cx="3961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E" dirty="0"/>
                  <a:t>Newtonsoft.Json.dll</a:t>
                </a:r>
                <a:r>
                  <a:rPr lang="en-US" dirty="0"/>
                  <a:t> v12.0.3</a:t>
                </a:r>
                <a:endParaRPr lang="en-SE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4EF61E-6FBD-02E7-074A-C7EA6BD5598F}"/>
              </a:ext>
            </a:extLst>
          </p:cNvPr>
          <p:cNvGrpSpPr/>
          <p:nvPr/>
        </p:nvGrpSpPr>
        <p:grpSpPr>
          <a:xfrm>
            <a:off x="2556680" y="4394126"/>
            <a:ext cx="3961995" cy="1747205"/>
            <a:chOff x="2556680" y="4394126"/>
            <a:chExt cx="3961995" cy="174720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AA565E5-2D72-C0C6-A1AE-109BEA22F2B6}"/>
                </a:ext>
              </a:extLst>
            </p:cNvPr>
            <p:cNvGrpSpPr/>
            <p:nvPr/>
          </p:nvGrpSpPr>
          <p:grpSpPr>
            <a:xfrm>
              <a:off x="2556680" y="4923090"/>
              <a:ext cx="3961995" cy="1218241"/>
              <a:chOff x="6639335" y="3863420"/>
              <a:chExt cx="3961995" cy="1218241"/>
            </a:xfrm>
          </p:grpSpPr>
          <p:pic>
            <p:nvPicPr>
              <p:cNvPr id="36" name="Picture 35" descr="A close-up of a paper&#10;&#10;Description automatically generated with low confidence">
                <a:extLst>
                  <a:ext uri="{FF2B5EF4-FFF2-40B4-BE49-F238E27FC236}">
                    <a16:creationId xmlns:a16="http://schemas.microsoft.com/office/drawing/2014/main" id="{3F9056B4-DA28-5110-CA62-BAE55B3B1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523" y="3863420"/>
                <a:ext cx="635620" cy="849998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68A01A3-1853-64FB-112D-627218A1F3E8}"/>
                  </a:ext>
                </a:extLst>
              </p:cNvPr>
              <p:cNvSpPr txBox="1"/>
              <p:nvPr/>
            </p:nvSpPr>
            <p:spPr>
              <a:xfrm>
                <a:off x="6639335" y="4712329"/>
                <a:ext cx="3961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E" dirty="0"/>
                  <a:t>Newtonsoft.Json.dll</a:t>
                </a:r>
                <a:r>
                  <a:rPr lang="en-US" dirty="0"/>
                  <a:t> v13.0.1</a:t>
                </a:r>
                <a:endParaRPr lang="en-SE" dirty="0"/>
              </a:p>
            </p:txBody>
          </p:sp>
        </p:grpSp>
        <p:cxnSp>
          <p:nvCxnSpPr>
            <p:cNvPr id="38" name="Elbow Connector 42">
              <a:extLst>
                <a:ext uri="{FF2B5EF4-FFF2-40B4-BE49-F238E27FC236}">
                  <a16:creationId xmlns:a16="http://schemas.microsoft.com/office/drawing/2014/main" id="{B62E31E7-2008-E987-1AFF-DC0E16CB69A3}"/>
                </a:ext>
              </a:extLst>
            </p:cNvPr>
            <p:cNvCxnSpPr>
              <a:cxnSpLocks/>
              <a:stCxn id="5" idx="2"/>
              <a:endCxn id="36" idx="0"/>
            </p:cNvCxnSpPr>
            <p:nvPr/>
          </p:nvCxnSpPr>
          <p:spPr>
            <a:xfrm rot="5400000">
              <a:off x="4280579" y="4651226"/>
              <a:ext cx="528963" cy="14764"/>
            </a:xfrm>
            <a:prstGeom prst="bentConnector3">
              <a:avLst>
                <a:gd name="adj1" fmla="val -11404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Graphic 43">
            <a:extLst>
              <a:ext uri="{FF2B5EF4-FFF2-40B4-BE49-F238E27FC236}">
                <a16:creationId xmlns:a16="http://schemas.microsoft.com/office/drawing/2014/main" id="{3057F49D-21E4-FD99-8C7D-7A2707D2B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7278" y="1612448"/>
            <a:ext cx="991219" cy="74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3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F317-14DD-ED2C-2575-D29942513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>
                <a:cs typeface="Calibri Light"/>
              </a:rPr>
              <a:t>The Hack – downgrading </a:t>
            </a:r>
            <a:r>
              <a:rPr lang="en-US" sz="4000" err="1">
                <a:cs typeface="Calibri Light"/>
              </a:rPr>
              <a:t>Newtonsoft.Json</a:t>
            </a:r>
            <a:endParaRPr lang="en-US" sz="4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122AEB-2771-BF8E-A143-5C8C91569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73" y="1825625"/>
            <a:ext cx="11616454" cy="333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02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F317-14DD-ED2C-2575-D29942513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>
                <a:cs typeface="Calibri Light"/>
              </a:rPr>
              <a:t>Dependency conflict #2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5BD24-44FE-6614-3D00-FD037D261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28" y="1660208"/>
            <a:ext cx="10217966" cy="2010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D179D-7D0A-013A-F07A-70AECEC47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28" y="3731469"/>
            <a:ext cx="10217966" cy="24800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BD2C9B7-B5CB-0F96-A8A1-6F4C384CD826}"/>
                  </a:ext>
                </a:extLst>
              </p14:cNvPr>
              <p14:cNvContentPartPr/>
              <p14:nvPr/>
            </p14:nvContentPartPr>
            <p14:xfrm>
              <a:off x="6471600" y="4357360"/>
              <a:ext cx="2031840" cy="21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BD2C9B7-B5CB-0F96-A8A1-6F4C384CD8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2602" y="4348508"/>
                <a:ext cx="2049477" cy="389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444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F317-14DD-ED2C-2575-D29942513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>
                <a:cs typeface="Calibri Light"/>
              </a:rPr>
              <a:t>DLL Dependency hell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E5F9F8-6D01-DD05-3675-EEED5B9FC3E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E">
                <a:cs typeface="Calibri Light"/>
              </a:rPr>
              <a:t>DLL Dependency hell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EDC3C3-5C2D-AEA6-EB68-25564649B1AF}"/>
              </a:ext>
            </a:extLst>
          </p:cNvPr>
          <p:cNvGrpSpPr/>
          <p:nvPr/>
        </p:nvGrpSpPr>
        <p:grpSpPr>
          <a:xfrm>
            <a:off x="7058608" y="2002207"/>
            <a:ext cx="2170100" cy="2387952"/>
            <a:chOff x="6673159" y="2154379"/>
            <a:chExt cx="2070002" cy="238795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627DD14-705E-BD8D-0C6B-BCD3543258F6}"/>
                </a:ext>
              </a:extLst>
            </p:cNvPr>
            <p:cNvSpPr/>
            <p:nvPr/>
          </p:nvSpPr>
          <p:spPr>
            <a:xfrm>
              <a:off x="6673159" y="3877157"/>
              <a:ext cx="2070002" cy="665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/>
                <a:t>Az.Resources</a:t>
              </a:r>
              <a:r>
                <a:rPr lang="en-US"/>
                <a:t> v4.2.0</a:t>
              </a:r>
              <a:endParaRPr lang="en-SE"/>
            </a:p>
          </p:txBody>
        </p:sp>
        <p:cxnSp>
          <p:nvCxnSpPr>
            <p:cNvPr id="22" name="Elbow Connector 16">
              <a:extLst>
                <a:ext uri="{FF2B5EF4-FFF2-40B4-BE49-F238E27FC236}">
                  <a16:creationId xmlns:a16="http://schemas.microsoft.com/office/drawing/2014/main" id="{D84D3E07-1094-3204-697A-C13C92FCC937}"/>
                </a:ext>
              </a:extLst>
            </p:cNvPr>
            <p:cNvCxnSpPr>
              <a:cxnSpLocks/>
              <a:stCxn id="30" idx="3"/>
              <a:endCxn id="18" idx="0"/>
            </p:cNvCxnSpPr>
            <p:nvPr/>
          </p:nvCxnSpPr>
          <p:spPr>
            <a:xfrm>
              <a:off x="6997570" y="2154379"/>
              <a:ext cx="710590" cy="172277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BF94B47-FAED-4F3C-66FA-337AD4244961}"/>
              </a:ext>
            </a:extLst>
          </p:cNvPr>
          <p:cNvGrpSpPr/>
          <p:nvPr/>
        </p:nvGrpSpPr>
        <p:grpSpPr>
          <a:xfrm>
            <a:off x="3730532" y="3233083"/>
            <a:ext cx="1931928" cy="1157076"/>
            <a:chOff x="3574693" y="3237051"/>
            <a:chExt cx="1931928" cy="115707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2CB377-F8ED-DBBF-BD43-24605423FA54}"/>
                </a:ext>
              </a:extLst>
            </p:cNvPr>
            <p:cNvSpPr/>
            <p:nvPr/>
          </p:nvSpPr>
          <p:spPr>
            <a:xfrm>
              <a:off x="3574693" y="3728953"/>
              <a:ext cx="1931928" cy="665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/>
                <a:t>Bicep </a:t>
              </a:r>
              <a:r>
                <a:rPr lang="en-US"/>
                <a:t>v0.4.63</a:t>
              </a:r>
              <a:endParaRPr lang="en-SE"/>
            </a:p>
          </p:txBody>
        </p:sp>
        <p:cxnSp>
          <p:nvCxnSpPr>
            <p:cNvPr id="27" name="Elbow Connector 42">
              <a:extLst>
                <a:ext uri="{FF2B5EF4-FFF2-40B4-BE49-F238E27FC236}">
                  <a16:creationId xmlns:a16="http://schemas.microsoft.com/office/drawing/2014/main" id="{61567ACE-CD29-9262-B280-793853DA500C}"/>
                </a:ext>
              </a:extLst>
            </p:cNvPr>
            <p:cNvCxnSpPr>
              <a:cxnSpLocks/>
              <a:stCxn id="26" idx="2"/>
              <a:endCxn id="17" idx="0"/>
            </p:cNvCxnSpPr>
            <p:nvPr/>
          </p:nvCxnSpPr>
          <p:spPr>
            <a:xfrm rot="5400000">
              <a:off x="4298948" y="3478761"/>
              <a:ext cx="491901" cy="8482"/>
            </a:xfrm>
            <a:prstGeom prst="bentConnector3">
              <a:avLst>
                <a:gd name="adj1" fmla="val -4294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E306459-BC62-C418-6753-765E04AF844D}"/>
              </a:ext>
            </a:extLst>
          </p:cNvPr>
          <p:cNvGrpSpPr/>
          <p:nvPr/>
        </p:nvGrpSpPr>
        <p:grpSpPr>
          <a:xfrm>
            <a:off x="3703076" y="2002206"/>
            <a:ext cx="2805025" cy="1230878"/>
            <a:chOff x="4258249" y="2123353"/>
            <a:chExt cx="2704410" cy="123087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EA5B622-DD2C-12B2-943C-6B9D0922581E}"/>
                </a:ext>
              </a:extLst>
            </p:cNvPr>
            <p:cNvSpPr/>
            <p:nvPr/>
          </p:nvSpPr>
          <p:spPr>
            <a:xfrm>
              <a:off x="4258249" y="2689057"/>
              <a:ext cx="1931928" cy="665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err="1"/>
                <a:t>PSBicep</a:t>
              </a:r>
              <a:r>
                <a:rPr lang="en-SE"/>
                <a:t> </a:t>
              </a:r>
              <a:r>
                <a:rPr lang="en-US"/>
                <a:t>v1.5.0</a:t>
              </a:r>
              <a:endParaRPr lang="en-SE"/>
            </a:p>
          </p:txBody>
        </p:sp>
        <p:cxnSp>
          <p:nvCxnSpPr>
            <p:cNvPr id="28" name="Elbow Connector 47">
              <a:extLst>
                <a:ext uri="{FF2B5EF4-FFF2-40B4-BE49-F238E27FC236}">
                  <a16:creationId xmlns:a16="http://schemas.microsoft.com/office/drawing/2014/main" id="{F48CF704-9CBB-E690-E785-7051177D208C}"/>
                </a:ext>
              </a:extLst>
            </p:cNvPr>
            <p:cNvCxnSpPr>
              <a:cxnSpLocks/>
              <a:stCxn id="30" idx="1"/>
              <a:endCxn id="26" idx="0"/>
            </p:cNvCxnSpPr>
            <p:nvPr/>
          </p:nvCxnSpPr>
          <p:spPr>
            <a:xfrm rot="10800000" flipV="1">
              <a:off x="5224213" y="2123353"/>
              <a:ext cx="1738446" cy="56570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A5D898-9275-5B73-5C2C-C1BDE3DE0266}"/>
              </a:ext>
            </a:extLst>
          </p:cNvPr>
          <p:cNvGrpSpPr/>
          <p:nvPr/>
        </p:nvGrpSpPr>
        <p:grpSpPr>
          <a:xfrm>
            <a:off x="5022788" y="4788194"/>
            <a:ext cx="2803060" cy="830997"/>
            <a:chOff x="5512970" y="5018524"/>
            <a:chExt cx="1160189" cy="830997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E83B492-048C-1757-D3A2-A1E7750B45F5}"/>
                </a:ext>
              </a:extLst>
            </p:cNvPr>
            <p:cNvCxnSpPr>
              <a:cxnSpLocks/>
            </p:cNvCxnSpPr>
            <p:nvPr/>
          </p:nvCxnSpPr>
          <p:spPr>
            <a:xfrm>
              <a:off x="5512970" y="5434023"/>
              <a:ext cx="1160189" cy="0"/>
            </a:xfrm>
            <a:prstGeom prst="straightConnector1">
              <a:avLst/>
            </a:prstGeom>
            <a:ln w="50800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3F401B-9AFC-B255-E13C-218AB8B509CE}"/>
                </a:ext>
              </a:extLst>
            </p:cNvPr>
            <p:cNvSpPr txBox="1"/>
            <p:nvPr/>
          </p:nvSpPr>
          <p:spPr>
            <a:xfrm>
              <a:off x="5889027" y="5018524"/>
              <a:ext cx="4139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💥</a:t>
              </a:r>
              <a:endParaRPr lang="en-SE" sz="4800" dirty="0"/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0BD3C8D8-628F-BC02-B9DE-D9073810A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7487" y="1630500"/>
            <a:ext cx="991219" cy="74341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104B056-102D-E548-4803-0C6EA4E5F951}"/>
              </a:ext>
            </a:extLst>
          </p:cNvPr>
          <p:cNvGrpSpPr/>
          <p:nvPr/>
        </p:nvGrpSpPr>
        <p:grpSpPr>
          <a:xfrm>
            <a:off x="2417665" y="4245275"/>
            <a:ext cx="4574626" cy="2024204"/>
            <a:chOff x="2250365" y="4394126"/>
            <a:chExt cx="4574626" cy="202420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F61341E-F0B5-2C62-5CBF-E6F73C941660}"/>
                </a:ext>
              </a:extLst>
            </p:cNvPr>
            <p:cNvGrpSpPr/>
            <p:nvPr/>
          </p:nvGrpSpPr>
          <p:grpSpPr>
            <a:xfrm>
              <a:off x="2250365" y="4923090"/>
              <a:ext cx="4574626" cy="1495240"/>
              <a:chOff x="6333020" y="3863420"/>
              <a:chExt cx="4574626" cy="1495240"/>
            </a:xfrm>
          </p:grpSpPr>
          <p:pic>
            <p:nvPicPr>
              <p:cNvPr id="34" name="Picture 33" descr="A close-up of a paper&#10;&#10;Description automatically generated with low confidence">
                <a:extLst>
                  <a:ext uri="{FF2B5EF4-FFF2-40B4-BE49-F238E27FC236}">
                    <a16:creationId xmlns:a16="http://schemas.microsoft.com/office/drawing/2014/main" id="{9CFEB9B1-45F0-49DE-68B5-4C4C65248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523" y="3863420"/>
                <a:ext cx="635620" cy="849998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0EFF8A2-D5AA-2E18-1544-9CE5B85AC7BC}"/>
                  </a:ext>
                </a:extLst>
              </p:cNvPr>
              <p:cNvSpPr txBox="1"/>
              <p:nvPr/>
            </p:nvSpPr>
            <p:spPr>
              <a:xfrm>
                <a:off x="6333020" y="4712329"/>
                <a:ext cx="45746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E" dirty="0"/>
                  <a:t>Microsoft.Extensions.Primitives.dll</a:t>
                </a:r>
                <a:br>
                  <a:rPr lang="en-US" dirty="0"/>
                </a:br>
                <a:r>
                  <a:rPr lang="en-US" dirty="0"/>
                  <a:t>v5.0.0.0</a:t>
                </a:r>
              </a:p>
            </p:txBody>
          </p:sp>
        </p:grpSp>
        <p:cxnSp>
          <p:nvCxnSpPr>
            <p:cNvPr id="33" name="Elbow Connector 42">
              <a:extLst>
                <a:ext uri="{FF2B5EF4-FFF2-40B4-BE49-F238E27FC236}">
                  <a16:creationId xmlns:a16="http://schemas.microsoft.com/office/drawing/2014/main" id="{A4F82BFB-F86A-5848-0546-FE321A64DF92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 rot="5400000">
              <a:off x="4280579" y="4651226"/>
              <a:ext cx="528963" cy="14764"/>
            </a:xfrm>
            <a:prstGeom prst="bentConnector3">
              <a:avLst>
                <a:gd name="adj1" fmla="val -11404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4FD339A-7ED7-686E-B04D-4723E3AF8FE7}"/>
              </a:ext>
            </a:extLst>
          </p:cNvPr>
          <p:cNvGrpSpPr/>
          <p:nvPr/>
        </p:nvGrpSpPr>
        <p:grpSpPr>
          <a:xfrm>
            <a:off x="5856345" y="4241955"/>
            <a:ext cx="4574626" cy="2024204"/>
            <a:chOff x="2250365" y="4394126"/>
            <a:chExt cx="4574626" cy="202420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520B9E-F9EF-0A69-BFD4-D83382E825BE}"/>
                </a:ext>
              </a:extLst>
            </p:cNvPr>
            <p:cNvGrpSpPr/>
            <p:nvPr/>
          </p:nvGrpSpPr>
          <p:grpSpPr>
            <a:xfrm>
              <a:off x="2250365" y="4923090"/>
              <a:ext cx="4574626" cy="1495240"/>
              <a:chOff x="6333020" y="3863420"/>
              <a:chExt cx="4574626" cy="1495240"/>
            </a:xfrm>
          </p:grpSpPr>
          <p:pic>
            <p:nvPicPr>
              <p:cNvPr id="39" name="Picture 38" descr="A close-up of a paper&#10;&#10;Description automatically generated with low confidence">
                <a:extLst>
                  <a:ext uri="{FF2B5EF4-FFF2-40B4-BE49-F238E27FC236}">
                    <a16:creationId xmlns:a16="http://schemas.microsoft.com/office/drawing/2014/main" id="{2370A11F-48F8-14C1-BB90-B237131A6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523" y="3863420"/>
                <a:ext cx="635620" cy="849998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C224BEE-AE81-4DF4-1E3A-E8E8293196F1}"/>
                  </a:ext>
                </a:extLst>
              </p:cNvPr>
              <p:cNvSpPr txBox="1"/>
              <p:nvPr/>
            </p:nvSpPr>
            <p:spPr>
              <a:xfrm>
                <a:off x="6333020" y="4712329"/>
                <a:ext cx="45746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E" dirty="0"/>
                  <a:t>Microsoft.Extensions.Primitives.dll</a:t>
                </a:r>
                <a:br>
                  <a:rPr lang="en-US" dirty="0"/>
                </a:br>
                <a:r>
                  <a:rPr lang="en-US" dirty="0"/>
                  <a:t>v2.2.0.0</a:t>
                </a:r>
              </a:p>
            </p:txBody>
          </p:sp>
        </p:grpSp>
        <p:cxnSp>
          <p:nvCxnSpPr>
            <p:cNvPr id="38" name="Elbow Connector 42">
              <a:extLst>
                <a:ext uri="{FF2B5EF4-FFF2-40B4-BE49-F238E27FC236}">
                  <a16:creationId xmlns:a16="http://schemas.microsoft.com/office/drawing/2014/main" id="{2B94D52F-8936-DA33-A8DF-8868B2539961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 rot="5400000">
              <a:off x="4280579" y="4651226"/>
              <a:ext cx="528963" cy="14764"/>
            </a:xfrm>
            <a:prstGeom prst="bentConnector3">
              <a:avLst>
                <a:gd name="adj1" fmla="val -11404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617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F317-14DD-ED2C-2575-D29942513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 Seed for a Solution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E5F9F8-6D01-DD05-3675-EEED5B9FC3E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E">
                <a:cs typeface="Calibri Light"/>
              </a:rPr>
              <a:t>DLL Dependency hell</a:t>
            </a:r>
            <a:endParaRPr lang="en-US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965F233A-C981-92FF-B56B-065701EF8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5400" y="1976914"/>
            <a:ext cx="9601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6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4956EA9-F98B-050C-7F1F-EC902DF54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943" y="957943"/>
            <a:ext cx="4942114" cy="494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450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F317-14DD-ED2C-2575-D29942513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AssemblyLoadContext</a:t>
            </a:r>
            <a:r>
              <a:rPr lang="en-US"/>
              <a:t>?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7E9F2-C339-67CC-B1EE-3F49FC6F2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156004" cy="4351338"/>
          </a:xfrm>
        </p:spPr>
        <p:txBody>
          <a:bodyPr>
            <a:normAutofit/>
          </a:bodyPr>
          <a:lstStyle/>
          <a:p>
            <a:r>
              <a:rPr lang="en-US" sz="3200"/>
              <a:t>Each ALC can load </a:t>
            </a:r>
            <a:r>
              <a:rPr lang="en-US" sz="3200" u="sng"/>
              <a:t>one</a:t>
            </a:r>
            <a:r>
              <a:rPr lang="en-US" sz="3200"/>
              <a:t> version of an assembly</a:t>
            </a:r>
          </a:p>
          <a:p>
            <a:endParaRPr lang="en-US" sz="3200"/>
          </a:p>
          <a:p>
            <a:r>
              <a:rPr lang="en-US" sz="3200"/>
              <a:t>PowerShell only uses </a:t>
            </a:r>
            <a:r>
              <a:rPr lang="en-US" sz="3200" u="sng"/>
              <a:t>one</a:t>
            </a:r>
            <a:r>
              <a:rPr lang="en-US" sz="3200"/>
              <a:t> ALC</a:t>
            </a:r>
          </a:p>
          <a:p>
            <a:pPr lvl="1"/>
            <a:r>
              <a:rPr lang="en-US" sz="2800"/>
              <a:t>[</a:t>
            </a:r>
            <a:r>
              <a:rPr lang="en-US" sz="2800" err="1"/>
              <a:t>System.Runtime.Loader.AssemblyLoadContext</a:t>
            </a:r>
            <a:r>
              <a:rPr lang="en-US" sz="2800"/>
              <a:t>]::Default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2BA31B8-D6E5-655D-DFE4-B6087B67F2FB}"/>
                  </a:ext>
                </a:extLst>
              </p14:cNvPr>
              <p14:cNvContentPartPr/>
              <p14:nvPr/>
            </p14:nvContentPartPr>
            <p14:xfrm>
              <a:off x="4130310" y="1609002"/>
              <a:ext cx="1261440" cy="18975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2BA31B8-D6E5-655D-DFE4-B6087B67F2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2305" y="1591002"/>
                <a:ext cx="1297090" cy="19332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purple circl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17D7753-0E5F-0B75-D0A2-B211AF0A3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216" y="1980752"/>
            <a:ext cx="2896496" cy="289649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AA6F16A-66BE-F60F-4938-3C88857F77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3968" y="1978128"/>
            <a:ext cx="2901744" cy="290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3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F317-14DD-ED2C-2575-D29942513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err="1"/>
              <a:t>BicepNet</a:t>
            </a:r>
            <a:r>
              <a:rPr lang="en-US" sz="4800"/>
              <a:t> - Implementing the ALC</a:t>
            </a:r>
            <a:endParaRPr lang="en-SE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7E9F2-C339-67CC-B1EE-3F49FC6F2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6004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/>
              <a:t>Hide dependencies from PowerShell</a:t>
            </a:r>
          </a:p>
          <a:p>
            <a:pPr marL="457200" lvl="1" indent="0">
              <a:buNone/>
            </a:pPr>
            <a:r>
              <a:rPr lang="en-US" sz="2800"/>
              <a:t>Limit default ALC</a:t>
            </a:r>
          </a:p>
          <a:p>
            <a:pPr marL="514350" indent="-514350">
              <a:buFont typeface="+mj-lt"/>
              <a:buAutoNum type="arabicPeriod"/>
            </a:pPr>
            <a:endParaRPr lang="en-US" sz="3200" u="sng"/>
          </a:p>
          <a:p>
            <a:pPr marL="514350" indent="-514350">
              <a:buFont typeface="+mj-lt"/>
              <a:buAutoNum type="arabicPeriod"/>
            </a:pPr>
            <a:r>
              <a:rPr lang="en-US" sz="3200"/>
              <a:t>Override module loading logic</a:t>
            </a:r>
          </a:p>
          <a:p>
            <a:pPr marL="457200" lvl="1" indent="0">
              <a:buNone/>
            </a:pPr>
            <a:r>
              <a:rPr lang="en-US" sz="2800"/>
              <a:t>Create our own ALC</a:t>
            </a:r>
            <a:endParaRPr lang="en-US" u="sng"/>
          </a:p>
          <a:p>
            <a:pPr marL="514350" indent="-514350">
              <a:buFont typeface="+mj-lt"/>
              <a:buAutoNum type="arabicPeriod"/>
            </a:pPr>
            <a:endParaRPr lang="en-US" sz="3200" u="sng"/>
          </a:p>
          <a:p>
            <a:pPr marL="514350" indent="-514350">
              <a:buFont typeface="+mj-lt"/>
              <a:buAutoNum type="arabicPeriod"/>
            </a:pPr>
            <a:r>
              <a:rPr lang="en-US" sz="3200" u="sng"/>
              <a:t>Never</a:t>
            </a:r>
            <a:r>
              <a:rPr lang="en-US" sz="3200"/>
              <a:t> expose Bicep dependencies directly!</a:t>
            </a:r>
          </a:p>
          <a:p>
            <a:pPr marL="457200" lvl="1" indent="0">
              <a:buNone/>
            </a:pPr>
            <a:r>
              <a:rPr lang="en-US" sz="2800"/>
              <a:t>Wrap types and logic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 sz="3200"/>
          </a:p>
          <a:p>
            <a:pPr marL="514350" indent="-514350">
              <a:buFont typeface="+mj-lt"/>
              <a:buAutoNum type="arabicPeriod"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80362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ConflictArrow">
            <a:extLst>
              <a:ext uri="{FF2B5EF4-FFF2-40B4-BE49-F238E27FC236}">
                <a16:creationId xmlns:a16="http://schemas.microsoft.com/office/drawing/2014/main" id="{E845099B-EECD-E436-2DE7-92205B577E22}"/>
              </a:ext>
            </a:extLst>
          </p:cNvPr>
          <p:cNvGrpSpPr/>
          <p:nvPr/>
        </p:nvGrpSpPr>
        <p:grpSpPr>
          <a:xfrm>
            <a:off x="4348221" y="3655102"/>
            <a:ext cx="3457440" cy="814680"/>
            <a:chOff x="3969103" y="3552170"/>
            <a:chExt cx="3457440" cy="81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EE2DFA3D-BDDF-97C1-8B14-B4BFA0FAB680}"/>
                    </a:ext>
                  </a:extLst>
                </p14:cNvPr>
                <p14:cNvContentPartPr/>
                <p14:nvPr/>
              </p14:nvContentPartPr>
              <p14:xfrm>
                <a:off x="3977745" y="3608755"/>
                <a:ext cx="3441600" cy="7059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EE2DFA3D-BDDF-97C1-8B14-B4BFA0FAB68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68745" y="3599750"/>
                  <a:ext cx="3459240" cy="723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283B87C7-C992-5009-AEF6-1E880B5D34C9}"/>
                    </a:ext>
                  </a:extLst>
                </p14:cNvPr>
                <p14:cNvContentPartPr/>
                <p14:nvPr/>
              </p14:nvContentPartPr>
              <p14:xfrm>
                <a:off x="7284703" y="3552170"/>
                <a:ext cx="141840" cy="1782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283B87C7-C992-5009-AEF6-1E880B5D34C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75680" y="3543170"/>
                  <a:ext cx="159525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59F872C-CE9A-B5B3-5A85-D141D3138C33}"/>
                    </a:ext>
                  </a:extLst>
                </p14:cNvPr>
                <p14:cNvContentPartPr/>
                <p14:nvPr/>
              </p14:nvContentPartPr>
              <p14:xfrm>
                <a:off x="3969103" y="4223570"/>
                <a:ext cx="126000" cy="1432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59F872C-CE9A-B5B3-5A85-D141D3138C3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60103" y="4214570"/>
                  <a:ext cx="143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22B2C64-3388-BFED-B324-9F07D35897A3}"/>
                    </a:ext>
                  </a:extLst>
                </p14:cNvPr>
                <p14:cNvContentPartPr/>
                <p14:nvPr/>
              </p14:nvContentPartPr>
              <p14:xfrm>
                <a:off x="5600100" y="3695460"/>
                <a:ext cx="305280" cy="5407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22B2C64-3388-BFED-B324-9F07D35897A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91100" y="3686466"/>
                  <a:ext cx="322920" cy="55834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EDF317-14DD-ED2C-2575-D29942513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the ALC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7EB21-72D9-4887-33B1-5410AF11C78F}"/>
              </a:ext>
            </a:extLst>
          </p:cNvPr>
          <p:cNvSpPr/>
          <p:nvPr/>
        </p:nvSpPr>
        <p:spPr>
          <a:xfrm>
            <a:off x="4833630" y="1756564"/>
            <a:ext cx="2500655" cy="993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800"/>
              <a:t>PowerShell</a:t>
            </a: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862DE7A2-E190-3632-AFDD-71C1E0B91948}"/>
              </a:ext>
            </a:extLst>
          </p:cNvPr>
          <p:cNvGrpSpPr/>
          <p:nvPr/>
        </p:nvGrpSpPr>
        <p:grpSpPr>
          <a:xfrm>
            <a:off x="2544362" y="3425212"/>
            <a:ext cx="1653288" cy="1244033"/>
            <a:chOff x="2165244" y="3425212"/>
            <a:chExt cx="1653288" cy="124403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2CB377-F8ED-DBBF-BD43-24605423FA54}"/>
                </a:ext>
              </a:extLst>
            </p:cNvPr>
            <p:cNvSpPr/>
            <p:nvPr/>
          </p:nvSpPr>
          <p:spPr>
            <a:xfrm>
              <a:off x="2165244" y="3425212"/>
              <a:ext cx="1653288" cy="4945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Bicep</a:t>
              </a:r>
              <a:endParaRPr lang="en-SE" sz="16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42E19F-9720-862A-23CE-DA941433D3A1}"/>
                </a:ext>
              </a:extLst>
            </p:cNvPr>
            <p:cNvSpPr/>
            <p:nvPr/>
          </p:nvSpPr>
          <p:spPr>
            <a:xfrm>
              <a:off x="2165768" y="4132825"/>
              <a:ext cx="1652764" cy="53642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Assembly X</a:t>
              </a:r>
              <a:br>
                <a:rPr lang="en-US" sz="1600"/>
              </a:br>
              <a:r>
                <a:rPr lang="en-US" sz="1400" b="1">
                  <a:solidFill>
                    <a:schemeClr val="tx1"/>
                  </a:solidFill>
                </a:rPr>
                <a:t>Version A</a:t>
              </a:r>
              <a:endParaRPr lang="en-SE" sz="1600" b="1">
                <a:solidFill>
                  <a:schemeClr val="tx1"/>
                </a:solidFill>
              </a:endParaRPr>
            </a:p>
          </p:txBody>
        </p:sp>
        <p:cxnSp>
          <p:nvCxnSpPr>
            <p:cNvPr id="21" name="Elbow Connector 13">
              <a:extLst>
                <a:ext uri="{FF2B5EF4-FFF2-40B4-BE49-F238E27FC236}">
                  <a16:creationId xmlns:a16="http://schemas.microsoft.com/office/drawing/2014/main" id="{329DAD37-0283-199F-8A50-5B619A2CB332}"/>
                </a:ext>
              </a:extLst>
            </p:cNvPr>
            <p:cNvCxnSpPr>
              <a:cxnSpLocks/>
              <a:stCxn id="17" idx="2"/>
              <a:endCxn id="20" idx="0"/>
            </p:cNvCxnSpPr>
            <p:nvPr/>
          </p:nvCxnSpPr>
          <p:spPr>
            <a:xfrm rot="16200000" flipH="1">
              <a:off x="2885500" y="4026174"/>
              <a:ext cx="213039" cy="26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Elbow Connector 16">
            <a:extLst>
              <a:ext uri="{FF2B5EF4-FFF2-40B4-BE49-F238E27FC236}">
                <a16:creationId xmlns:a16="http://schemas.microsoft.com/office/drawing/2014/main" id="{D84D3E07-1094-3204-697A-C13C92FCC937}"/>
              </a:ext>
            </a:extLst>
          </p:cNvPr>
          <p:cNvCxnSpPr>
            <a:cxnSpLocks/>
            <a:stCxn id="16" idx="3"/>
            <a:endCxn id="225" idx="0"/>
          </p:cNvCxnSpPr>
          <p:nvPr/>
        </p:nvCxnSpPr>
        <p:spPr>
          <a:xfrm>
            <a:off x="7334285" y="2253349"/>
            <a:ext cx="1462625" cy="4375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EA5B622-DD2C-12B2-943C-6B9D0922581E}"/>
              </a:ext>
            </a:extLst>
          </p:cNvPr>
          <p:cNvSpPr/>
          <p:nvPr/>
        </p:nvSpPr>
        <p:spPr>
          <a:xfrm>
            <a:off x="2544361" y="2690928"/>
            <a:ext cx="1653288" cy="494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err="1"/>
              <a:t>PSBicep</a:t>
            </a:r>
            <a:endParaRPr lang="en-SE" sz="1600"/>
          </a:p>
        </p:txBody>
      </p:sp>
      <p:cxnSp>
        <p:nvCxnSpPr>
          <p:cNvPr id="28" name="Elbow Connector 47">
            <a:extLst>
              <a:ext uri="{FF2B5EF4-FFF2-40B4-BE49-F238E27FC236}">
                <a16:creationId xmlns:a16="http://schemas.microsoft.com/office/drawing/2014/main" id="{F48CF704-9CBB-E690-E785-7051177D208C}"/>
              </a:ext>
            </a:extLst>
          </p:cNvPr>
          <p:cNvCxnSpPr>
            <a:cxnSpLocks/>
            <a:stCxn id="16" idx="1"/>
            <a:endCxn id="26" idx="0"/>
          </p:cNvCxnSpPr>
          <p:nvPr/>
        </p:nvCxnSpPr>
        <p:spPr>
          <a:xfrm rot="10800000" flipV="1">
            <a:off x="3371006" y="2253348"/>
            <a:ext cx="1462625" cy="4375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F57D40A-6B1E-FBAE-58E0-039D4A573CC4}"/>
              </a:ext>
            </a:extLst>
          </p:cNvPr>
          <p:cNvCxnSpPr>
            <a:cxnSpLocks/>
            <a:stCxn id="26" idx="2"/>
            <a:endCxn id="17" idx="0"/>
          </p:cNvCxnSpPr>
          <p:nvPr/>
        </p:nvCxnSpPr>
        <p:spPr>
          <a:xfrm>
            <a:off x="3371005" y="3185502"/>
            <a:ext cx="1" cy="239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>
            <a:extLst>
              <a:ext uri="{FF2B5EF4-FFF2-40B4-BE49-F238E27FC236}">
                <a16:creationId xmlns:a16="http://schemas.microsoft.com/office/drawing/2014/main" id="{FA84969E-0DBC-6E6C-1ED8-69CD8CC9F7C5}"/>
              </a:ext>
            </a:extLst>
          </p:cNvPr>
          <p:cNvSpPr/>
          <p:nvPr/>
        </p:nvSpPr>
        <p:spPr>
          <a:xfrm>
            <a:off x="7970266" y="2690928"/>
            <a:ext cx="1653288" cy="494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Other Module</a:t>
            </a:r>
            <a:endParaRPr lang="en-SE" sz="1600"/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1AEACE21-D27C-7BAD-64EC-D04D9C378DC1}"/>
              </a:ext>
            </a:extLst>
          </p:cNvPr>
          <p:cNvCxnSpPr>
            <a:cxnSpLocks/>
            <a:stCxn id="225" idx="2"/>
            <a:endCxn id="235" idx="0"/>
          </p:cNvCxnSpPr>
          <p:nvPr/>
        </p:nvCxnSpPr>
        <p:spPr>
          <a:xfrm>
            <a:off x="8796910" y="3185502"/>
            <a:ext cx="0" cy="239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7D5FDB33-5E01-F4FE-F545-07987C1A94FF}"/>
              </a:ext>
            </a:extLst>
          </p:cNvPr>
          <p:cNvSpPr/>
          <p:nvPr/>
        </p:nvSpPr>
        <p:spPr>
          <a:xfrm>
            <a:off x="7970269" y="3425212"/>
            <a:ext cx="1653282" cy="5364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Assembly X</a:t>
            </a:r>
            <a:br>
              <a:rPr lang="en-US" sz="1600"/>
            </a:br>
            <a:r>
              <a:rPr lang="en-US" sz="1400" b="1">
                <a:solidFill>
                  <a:schemeClr val="tx1"/>
                </a:solidFill>
              </a:rPr>
              <a:t>Version B</a:t>
            </a:r>
            <a:endParaRPr lang="en-SE" sz="1600" b="1">
              <a:solidFill>
                <a:schemeClr val="tx1"/>
              </a:solidFill>
            </a:endParaRPr>
          </a:p>
        </p:txBody>
      </p:sp>
      <p:grpSp>
        <p:nvGrpSpPr>
          <p:cNvPr id="251" name="BicepNet">
            <a:extLst>
              <a:ext uri="{FF2B5EF4-FFF2-40B4-BE49-F238E27FC236}">
                <a16:creationId xmlns:a16="http://schemas.microsoft.com/office/drawing/2014/main" id="{42B0814C-DE4D-C60A-869C-68A758CDC234}"/>
              </a:ext>
            </a:extLst>
          </p:cNvPr>
          <p:cNvGrpSpPr/>
          <p:nvPr/>
        </p:nvGrpSpPr>
        <p:grpSpPr>
          <a:xfrm>
            <a:off x="2544100" y="3425211"/>
            <a:ext cx="1653549" cy="1488264"/>
            <a:chOff x="2164982" y="3425211"/>
            <a:chExt cx="1653549" cy="1488264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EFABCEAC-68DC-076B-7CF2-92A612F0225A}"/>
                </a:ext>
              </a:extLst>
            </p:cNvPr>
            <p:cNvSpPr/>
            <p:nvPr/>
          </p:nvSpPr>
          <p:spPr>
            <a:xfrm>
              <a:off x="2164982" y="4418901"/>
              <a:ext cx="1653288" cy="4945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/>
                <a:t>BicepNet.Core</a:t>
              </a:r>
              <a:endParaRPr lang="en-SE" sz="1600"/>
            </a:p>
          </p:txBody>
        </p: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D62DAD34-4096-B448-62F5-EDA5E47F51DC}"/>
                </a:ext>
              </a:extLst>
            </p:cNvPr>
            <p:cNvCxnSpPr>
              <a:cxnSpLocks/>
              <a:stCxn id="250" idx="2"/>
              <a:endCxn id="248" idx="0"/>
            </p:cNvCxnSpPr>
            <p:nvPr/>
          </p:nvCxnSpPr>
          <p:spPr>
            <a:xfrm flipH="1">
              <a:off x="2991626" y="3919785"/>
              <a:ext cx="261" cy="499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95AA46C9-54C6-9331-B6BE-999A9A63C0C5}"/>
                </a:ext>
              </a:extLst>
            </p:cNvPr>
            <p:cNvSpPr/>
            <p:nvPr/>
          </p:nvSpPr>
          <p:spPr>
            <a:xfrm>
              <a:off x="2165243" y="3425211"/>
              <a:ext cx="1653288" cy="4945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BicepNet.PS</a:t>
              </a:r>
              <a:endParaRPr lang="en-SE" sz="1600"/>
            </a:p>
          </p:txBody>
        </p:sp>
      </p:grp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467441BE-604F-FA49-09B6-B27C7622B3DD}"/>
              </a:ext>
            </a:extLst>
          </p:cNvPr>
          <p:cNvCxnSpPr>
            <a:cxnSpLocks/>
          </p:cNvCxnSpPr>
          <p:nvPr/>
        </p:nvCxnSpPr>
        <p:spPr>
          <a:xfrm>
            <a:off x="3370745" y="4913476"/>
            <a:ext cx="0" cy="213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5" name="Custom ALC">
            <a:extLst>
              <a:ext uri="{FF2B5EF4-FFF2-40B4-BE49-F238E27FC236}">
                <a16:creationId xmlns:a16="http://schemas.microsoft.com/office/drawing/2014/main" id="{B8AB2432-1FD9-4E76-F289-B71E89A63619}"/>
              </a:ext>
            </a:extLst>
          </p:cNvPr>
          <p:cNvGrpSpPr/>
          <p:nvPr/>
        </p:nvGrpSpPr>
        <p:grpSpPr>
          <a:xfrm>
            <a:off x="2202241" y="4263610"/>
            <a:ext cx="3722229" cy="2306718"/>
            <a:chOff x="1823123" y="4263610"/>
            <a:chExt cx="3722229" cy="2306718"/>
          </a:xfrm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3CC7ED02-3F45-413D-90A4-A9F5679CFC13}"/>
                </a:ext>
              </a:extLst>
            </p:cNvPr>
            <p:cNvSpPr/>
            <p:nvPr/>
          </p:nvSpPr>
          <p:spPr>
            <a:xfrm>
              <a:off x="1823123" y="4263610"/>
              <a:ext cx="2355616" cy="230671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2A60EB99-1733-5A85-A340-5C96E1736256}"/>
                </a:ext>
              </a:extLst>
            </p:cNvPr>
            <p:cNvSpPr txBox="1"/>
            <p:nvPr/>
          </p:nvSpPr>
          <p:spPr>
            <a:xfrm>
              <a:off x="4178739" y="5607700"/>
              <a:ext cx="13666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Custom ALC</a:t>
              </a:r>
              <a:endParaRPr lang="en-SE" sz="160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BEC6781-99FF-B708-FE82-711C1FD1DCAB}"/>
                    </a:ext>
                  </a:extLst>
                </p14:cNvPr>
                <p14:cNvContentPartPr/>
                <p14:nvPr/>
              </p14:nvContentPartPr>
              <p14:xfrm flipV="1">
                <a:off x="4370479" y="5246989"/>
                <a:ext cx="333000" cy="4017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BEC6781-99FF-B708-FE82-711C1FD1DC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V="1">
                  <a:off x="4361489" y="5237997"/>
                  <a:ext cx="350621" cy="4193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8F39DFA-790A-1B6E-80F7-0CFA9426509C}"/>
                    </a:ext>
                  </a:extLst>
                </p14:cNvPr>
                <p14:cNvContentPartPr/>
                <p14:nvPr/>
              </p14:nvContentPartPr>
              <p14:xfrm flipV="1">
                <a:off x="4348959" y="5213909"/>
                <a:ext cx="115920" cy="1188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8F39DFA-790A-1B6E-80F7-0CFA9426509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flipV="1">
                  <a:off x="4339959" y="5204909"/>
                  <a:ext cx="13356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0" name="Default ALC">
            <a:extLst>
              <a:ext uri="{FF2B5EF4-FFF2-40B4-BE49-F238E27FC236}">
                <a16:creationId xmlns:a16="http://schemas.microsoft.com/office/drawing/2014/main" id="{EC799841-D0C2-6B10-5A72-C0F57E4AD973}"/>
              </a:ext>
            </a:extLst>
          </p:cNvPr>
          <p:cNvGrpSpPr/>
          <p:nvPr/>
        </p:nvGrpSpPr>
        <p:grpSpPr>
          <a:xfrm>
            <a:off x="2446043" y="1644091"/>
            <a:ext cx="8664566" cy="2409515"/>
            <a:chOff x="2066925" y="1644091"/>
            <a:chExt cx="8664566" cy="2409515"/>
          </a:xfrm>
        </p:grpSpPr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D3DE7842-2F3B-B343-F02D-4696A2389F2C}"/>
                </a:ext>
              </a:extLst>
            </p:cNvPr>
            <p:cNvSpPr/>
            <p:nvPr/>
          </p:nvSpPr>
          <p:spPr>
            <a:xfrm>
              <a:off x="2066925" y="1644091"/>
              <a:ext cx="7305675" cy="240951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D91444C2-1D10-61F9-4834-F592A7AB79E6}"/>
                </a:ext>
              </a:extLst>
            </p:cNvPr>
            <p:cNvSpPr txBox="1"/>
            <p:nvPr/>
          </p:nvSpPr>
          <p:spPr>
            <a:xfrm>
              <a:off x="9364878" y="3185502"/>
              <a:ext cx="13666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Default ALC</a:t>
              </a:r>
              <a:endParaRPr lang="en-SE" sz="160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37F1C798-4671-BE83-CEE1-8F1327996CDE}"/>
                    </a:ext>
                  </a:extLst>
                </p14:cNvPr>
                <p14:cNvContentPartPr/>
                <p14:nvPr/>
              </p14:nvContentPartPr>
              <p14:xfrm flipV="1">
                <a:off x="9556618" y="2824791"/>
                <a:ext cx="333000" cy="4017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37F1C798-4671-BE83-CEE1-8F1327996CD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V="1">
                  <a:off x="9547628" y="2815799"/>
                  <a:ext cx="350621" cy="4193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F3214694-E616-8C87-915C-7C3E31E8CF1F}"/>
                    </a:ext>
                  </a:extLst>
                </p14:cNvPr>
                <p14:cNvContentPartPr/>
                <p14:nvPr/>
              </p14:nvContentPartPr>
              <p14:xfrm flipV="1">
                <a:off x="9535098" y="2791711"/>
                <a:ext cx="115920" cy="1188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F3214694-E616-8C87-915C-7C3E31E8CF1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flipV="1">
                  <a:off x="9526098" y="2782711"/>
                  <a:ext cx="13356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Explanation Arrows">
            <a:extLst>
              <a:ext uri="{FF2B5EF4-FFF2-40B4-BE49-F238E27FC236}">
                <a16:creationId xmlns:a16="http://schemas.microsoft.com/office/drawing/2014/main" id="{3A08E929-16A6-882D-BD6C-9107629A15D9}"/>
              </a:ext>
            </a:extLst>
          </p:cNvPr>
          <p:cNvGrpSpPr/>
          <p:nvPr/>
        </p:nvGrpSpPr>
        <p:grpSpPr>
          <a:xfrm>
            <a:off x="-311285" y="2758717"/>
            <a:ext cx="2687766" cy="2678767"/>
            <a:chOff x="-690403" y="2758717"/>
            <a:chExt cx="2687766" cy="2678767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591D77FB-C164-2C8F-CA4A-A49893733DB8}"/>
                </a:ext>
              </a:extLst>
            </p:cNvPr>
            <p:cNvSpPr txBox="1"/>
            <p:nvPr/>
          </p:nvSpPr>
          <p:spPr>
            <a:xfrm>
              <a:off x="190000" y="2758717"/>
              <a:ext cx="1543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Module in PS</a:t>
              </a:r>
              <a:endParaRPr lang="en-SE"/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27FD7542-1478-9E6A-F23D-3DAD61A1C6A4}"/>
                </a:ext>
              </a:extLst>
            </p:cNvPr>
            <p:cNvSpPr txBox="1"/>
            <p:nvPr/>
          </p:nvSpPr>
          <p:spPr>
            <a:xfrm>
              <a:off x="121074" y="3492408"/>
              <a:ext cx="1607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Module in C#</a:t>
              </a:r>
              <a:endParaRPr lang="en-SE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0A6B662-AED6-00DF-E813-F5919C9070B6}"/>
                    </a:ext>
                  </a:extLst>
                </p14:cNvPr>
                <p14:cNvContentPartPr/>
                <p14:nvPr/>
              </p14:nvContentPartPr>
              <p14:xfrm>
                <a:off x="1731747" y="2943679"/>
                <a:ext cx="253440" cy="57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0A6B662-AED6-00DF-E813-F5919C9070B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22747" y="2934679"/>
                  <a:ext cx="2710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441557F-0EB6-820A-A94C-9EB78E24DAE7}"/>
                    </a:ext>
                  </a:extLst>
                </p14:cNvPr>
                <p14:cNvContentPartPr/>
                <p14:nvPr/>
              </p14:nvContentPartPr>
              <p14:xfrm>
                <a:off x="1888707" y="2863399"/>
                <a:ext cx="100440" cy="173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441557F-0EB6-820A-A94C-9EB78E24DAE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79675" y="2854399"/>
                  <a:ext cx="118143" cy="191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223E0A3C-9AE2-EF38-A770-5AB8845C3D11}"/>
                </a:ext>
              </a:extLst>
            </p:cNvPr>
            <p:cNvGrpSpPr/>
            <p:nvPr/>
          </p:nvGrpSpPr>
          <p:grpSpPr>
            <a:xfrm>
              <a:off x="1737083" y="3622670"/>
              <a:ext cx="260280" cy="129960"/>
              <a:chOff x="1873185" y="3304795"/>
              <a:chExt cx="260280" cy="12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E6B3CCEC-F5F0-5825-740D-4E8EF3C34FE0}"/>
                      </a:ext>
                    </a:extLst>
                  </p14:cNvPr>
                  <p14:cNvContentPartPr/>
                  <p14:nvPr/>
                </p14:nvContentPartPr>
                <p14:xfrm>
                  <a:off x="1873185" y="3362035"/>
                  <a:ext cx="229320" cy="1008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E6B3CCEC-F5F0-5825-740D-4E8EF3C34FE0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864185" y="3352702"/>
                    <a:ext cx="246960" cy="283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A5408DF7-D1E1-4D04-9695-48A0FFE6E3ED}"/>
                      </a:ext>
                    </a:extLst>
                  </p14:cNvPr>
                  <p14:cNvContentPartPr/>
                  <p14:nvPr/>
                </p14:nvContentPartPr>
                <p14:xfrm>
                  <a:off x="2047425" y="3304795"/>
                  <a:ext cx="86040" cy="12996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A5408DF7-D1E1-4D04-9695-48A0FFE6E3ED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038425" y="3295795"/>
                    <a:ext cx="103680" cy="147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177E3CD5-8DC5-B05A-2899-EE9CBEC1D6CF}"/>
                </a:ext>
              </a:extLst>
            </p:cNvPr>
            <p:cNvSpPr txBox="1"/>
            <p:nvPr/>
          </p:nvSpPr>
          <p:spPr>
            <a:xfrm>
              <a:off x="-97591" y="4481522"/>
              <a:ext cx="1607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Bicep wrapper</a:t>
              </a:r>
              <a:endParaRPr lang="en-SE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0FC5F336-C7D9-1D23-D61F-667478AFA956}"/>
                    </a:ext>
                  </a:extLst>
                </p14:cNvPr>
                <p14:cNvContentPartPr/>
                <p14:nvPr/>
              </p14:nvContentPartPr>
              <p14:xfrm>
                <a:off x="1485690" y="4698820"/>
                <a:ext cx="253800" cy="3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0FC5F336-C7D9-1D23-D61F-667478AFA95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76690" y="4689820"/>
                  <a:ext cx="271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DEBCC17A-0E4E-3028-C2D8-6C4EC7E422E2}"/>
                    </a:ext>
                  </a:extLst>
                </p14:cNvPr>
                <p14:cNvContentPartPr/>
                <p14:nvPr/>
              </p14:nvContentPartPr>
              <p14:xfrm>
                <a:off x="1639770" y="4628980"/>
                <a:ext cx="101520" cy="1357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DEBCC17A-0E4E-3028-C2D8-6C4EC7E422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30770" y="4619980"/>
                  <a:ext cx="119160" cy="1533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41030EDF-121A-0C97-41B1-8957F56AE1B0}"/>
                </a:ext>
              </a:extLst>
            </p:cNvPr>
            <p:cNvSpPr txBox="1"/>
            <p:nvPr/>
          </p:nvSpPr>
          <p:spPr>
            <a:xfrm>
              <a:off x="-690403" y="5068152"/>
              <a:ext cx="2200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Bicep source</a:t>
              </a:r>
              <a:endParaRPr lang="en-SE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2A80F84-AF17-F7EA-59B2-506DBEFB64F2}"/>
                    </a:ext>
                  </a:extLst>
                </p14:cNvPr>
                <p14:cNvContentPartPr/>
                <p14:nvPr/>
              </p14:nvContentPartPr>
              <p14:xfrm>
                <a:off x="1495410" y="5267145"/>
                <a:ext cx="253800" cy="54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C2A80F84-AF17-F7EA-59B2-506DBEFB64F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86410" y="5258145"/>
                  <a:ext cx="271440" cy="23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1C98E522-2656-679E-53BA-6FA94160FFE6}"/>
                </a:ext>
              </a:extLst>
            </p:cNvPr>
            <p:cNvGrpSpPr/>
            <p:nvPr/>
          </p:nvGrpSpPr>
          <p:grpSpPr>
            <a:xfrm>
              <a:off x="1685850" y="5200545"/>
              <a:ext cx="66960" cy="138960"/>
              <a:chOff x="1685850" y="5200545"/>
              <a:chExt cx="66960" cy="138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D94B4C43-A657-6BC3-0988-A277EAF83C89}"/>
                      </a:ext>
                    </a:extLst>
                  </p14:cNvPr>
                  <p14:cNvContentPartPr/>
                  <p14:nvPr/>
                </p14:nvContentPartPr>
                <p14:xfrm>
                  <a:off x="1685850" y="5200545"/>
                  <a:ext cx="63360" cy="65880"/>
                </p14:xfrm>
              </p:contentPart>
            </mc:Choice>
            <mc:Fallback xmlns="">
              <p:pic>
                <p:nvPicPr>
                  <p:cNvPr id="359" name="Ink 358">
                    <a:extLst>
                      <a:ext uri="{FF2B5EF4-FFF2-40B4-BE49-F238E27FC236}">
                        <a16:creationId xmlns:a16="http://schemas.microsoft.com/office/drawing/2014/main" id="{D94B4C43-A657-6BC3-0988-A277EAF83C89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676850" y="5191545"/>
                    <a:ext cx="8100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60" name="Ink 359">
                    <a:extLst>
                      <a:ext uri="{FF2B5EF4-FFF2-40B4-BE49-F238E27FC236}">
                        <a16:creationId xmlns:a16="http://schemas.microsoft.com/office/drawing/2014/main" id="{31429438-E393-2E5E-495A-8F9710D77164}"/>
                      </a:ext>
                    </a:extLst>
                  </p14:cNvPr>
                  <p14:cNvContentPartPr/>
                  <p14:nvPr/>
                </p14:nvContentPartPr>
                <p14:xfrm>
                  <a:off x="1689810" y="5276505"/>
                  <a:ext cx="63000" cy="63000"/>
                </p14:xfrm>
              </p:contentPart>
            </mc:Choice>
            <mc:Fallback xmlns="">
              <p:pic>
                <p:nvPicPr>
                  <p:cNvPr id="360" name="Ink 359">
                    <a:extLst>
                      <a:ext uri="{FF2B5EF4-FFF2-40B4-BE49-F238E27FC236}">
                        <a16:creationId xmlns:a16="http://schemas.microsoft.com/office/drawing/2014/main" id="{31429438-E393-2E5E-495A-8F9710D77164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680810" y="5267453"/>
                    <a:ext cx="80640" cy="8074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5509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-2.29167E-6 0.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FE6D1AC-E75A-DA2F-0391-D8BAE4BDE8ED}"/>
              </a:ext>
            </a:extLst>
          </p:cNvPr>
          <p:cNvSpPr/>
          <p:nvPr/>
        </p:nvSpPr>
        <p:spPr>
          <a:xfrm>
            <a:off x="5833981" y="1755828"/>
            <a:ext cx="2869626" cy="406152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DF317-14DD-ED2C-2575-D29942513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Current Solution</a:t>
            </a:r>
            <a:endParaRPr lang="en-SE"/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0731EF37-3D7F-F5AF-AA69-D11D08997D9B}"/>
              </a:ext>
            </a:extLst>
          </p:cNvPr>
          <p:cNvSpPr/>
          <p:nvPr/>
        </p:nvSpPr>
        <p:spPr>
          <a:xfrm>
            <a:off x="3229238" y="2362095"/>
            <a:ext cx="3426410" cy="18145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86AB0D1-7638-3CCC-4FA6-B9D43FB62CED}"/>
              </a:ext>
            </a:extLst>
          </p:cNvPr>
          <p:cNvSpPr/>
          <p:nvPr/>
        </p:nvSpPr>
        <p:spPr>
          <a:xfrm>
            <a:off x="3229237" y="4708017"/>
            <a:ext cx="2969210" cy="1829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8F5EFAD-971A-172A-C2F1-6448FDE0A103}"/>
              </a:ext>
            </a:extLst>
          </p:cNvPr>
          <p:cNvGrpSpPr/>
          <p:nvPr/>
        </p:nvGrpSpPr>
        <p:grpSpPr>
          <a:xfrm>
            <a:off x="1620520" y="1698811"/>
            <a:ext cx="2940839" cy="1591681"/>
            <a:chOff x="1620520" y="1698811"/>
            <a:chExt cx="2940839" cy="1591681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EC341B9-3FE6-BD45-0872-C8033CDE0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53529" y="1698811"/>
              <a:ext cx="375544" cy="367880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FD12379-E168-3D86-3F2B-566FB04D26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8286" y="1989248"/>
              <a:ext cx="929316" cy="929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017F19-2D8F-34E2-E4E6-0F960A6E59FD}"/>
                </a:ext>
              </a:extLst>
            </p:cNvPr>
            <p:cNvSpPr txBox="1"/>
            <p:nvPr/>
          </p:nvSpPr>
          <p:spPr>
            <a:xfrm>
              <a:off x="1620520" y="2921160"/>
              <a:ext cx="2004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Bicep source code</a:t>
              </a:r>
              <a:endParaRPr lang="en-SE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D36AD58-33E0-EF1A-D1D4-D102F2048C2A}"/>
                </a:ext>
              </a:extLst>
            </p:cNvPr>
            <p:cNvSpPr txBox="1"/>
            <p:nvPr/>
          </p:nvSpPr>
          <p:spPr>
            <a:xfrm>
              <a:off x="3034922" y="1710298"/>
              <a:ext cx="1526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Azure/Bicep</a:t>
              </a:r>
              <a:endParaRPr lang="en-SE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B2B059C-9499-BD30-CA51-20937B8629D9}"/>
              </a:ext>
            </a:extLst>
          </p:cNvPr>
          <p:cNvGrpSpPr/>
          <p:nvPr/>
        </p:nvGrpSpPr>
        <p:grpSpPr>
          <a:xfrm>
            <a:off x="5692346" y="1690688"/>
            <a:ext cx="3152896" cy="1599804"/>
            <a:chOff x="5692346" y="1690688"/>
            <a:chExt cx="3152896" cy="1599804"/>
          </a:xfrm>
        </p:grpSpPr>
        <p:pic>
          <p:nvPicPr>
            <p:cNvPr id="7" name="Picture 6" descr="A purple hexagon with a white letter c and a hashtag&#10;&#10;Description automatically generated with medium confidence">
              <a:extLst>
                <a:ext uri="{FF2B5EF4-FFF2-40B4-BE49-F238E27FC236}">
                  <a16:creationId xmlns:a16="http://schemas.microsoft.com/office/drawing/2014/main" id="{42A9E330-C939-9678-E98C-71901D7A3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576" y="1690688"/>
              <a:ext cx="1526437" cy="152643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D9BB36-14B8-FCB8-0C79-BE4F0F8395BC}"/>
                </a:ext>
              </a:extLst>
            </p:cNvPr>
            <p:cNvSpPr txBox="1"/>
            <p:nvPr/>
          </p:nvSpPr>
          <p:spPr>
            <a:xfrm>
              <a:off x="5692346" y="2921160"/>
              <a:ext cx="3152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err="1"/>
                <a:t>BicepNet.Core</a:t>
              </a:r>
              <a:endParaRPr lang="en-SE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301D52F-8535-89E4-8A94-101EC0CA25A2}"/>
              </a:ext>
            </a:extLst>
          </p:cNvPr>
          <p:cNvGrpSpPr/>
          <p:nvPr/>
        </p:nvGrpSpPr>
        <p:grpSpPr>
          <a:xfrm>
            <a:off x="5692346" y="4024366"/>
            <a:ext cx="3152896" cy="1607280"/>
            <a:chOff x="5692346" y="4024366"/>
            <a:chExt cx="3152896" cy="1607280"/>
          </a:xfrm>
        </p:grpSpPr>
        <p:pic>
          <p:nvPicPr>
            <p:cNvPr id="38" name="Picture 37" descr="A purple hexagon with a white letter c and a hashtag&#10;&#10;Description automatically generated with medium confidence">
              <a:extLst>
                <a:ext uri="{FF2B5EF4-FFF2-40B4-BE49-F238E27FC236}">
                  <a16:creationId xmlns:a16="http://schemas.microsoft.com/office/drawing/2014/main" id="{0AE66C52-A3AF-D7A7-7FA4-0135D6592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957" y="4024366"/>
              <a:ext cx="1526437" cy="1526437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DCCD037-B716-623F-85F0-4EEE3A19E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79881" y="4411331"/>
              <a:ext cx="1012258" cy="75919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82DC26-A381-75A5-E433-F3C5E59D5F50}"/>
                </a:ext>
              </a:extLst>
            </p:cNvPr>
            <p:cNvSpPr txBox="1"/>
            <p:nvPr/>
          </p:nvSpPr>
          <p:spPr>
            <a:xfrm>
              <a:off x="5692346" y="5262314"/>
              <a:ext cx="3152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BicepNet.PS</a:t>
              </a:r>
              <a:endParaRPr lang="en-SE"/>
            </a:p>
          </p:txBody>
        </p:sp>
      </p:grpSp>
      <p:sp>
        <p:nvSpPr>
          <p:cNvPr id="33" name="Arrow: Up 32">
            <a:extLst>
              <a:ext uri="{FF2B5EF4-FFF2-40B4-BE49-F238E27FC236}">
                <a16:creationId xmlns:a16="http://schemas.microsoft.com/office/drawing/2014/main" id="{637499E6-6ABF-62E2-C775-A03A6C664E6D}"/>
              </a:ext>
            </a:extLst>
          </p:cNvPr>
          <p:cNvSpPr/>
          <p:nvPr/>
        </p:nvSpPr>
        <p:spPr>
          <a:xfrm>
            <a:off x="7170109" y="3308916"/>
            <a:ext cx="197370" cy="9553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2FDE1D2D-2E04-A5B3-EDBF-0F1D0502F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3394" y="1510810"/>
            <a:ext cx="375544" cy="36788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962ED4E-674C-CB49-E59C-0279E175FB05}"/>
              </a:ext>
            </a:extLst>
          </p:cNvPr>
          <p:cNvSpPr txBox="1"/>
          <p:nvPr/>
        </p:nvSpPr>
        <p:spPr>
          <a:xfrm>
            <a:off x="8872186" y="1513887"/>
            <a:ext cx="191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/>
              <a:t>PSBicep</a:t>
            </a:r>
            <a:r>
              <a:rPr lang="en-US"/>
              <a:t>/</a:t>
            </a:r>
            <a:r>
              <a:rPr lang="en-US" err="1"/>
              <a:t>BicepNet</a:t>
            </a:r>
            <a:endParaRPr lang="en-SE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3E4C134-4905-7A02-6213-E5E674E34271}"/>
              </a:ext>
            </a:extLst>
          </p:cNvPr>
          <p:cNvGrpSpPr/>
          <p:nvPr/>
        </p:nvGrpSpPr>
        <p:grpSpPr>
          <a:xfrm>
            <a:off x="1257601" y="3961071"/>
            <a:ext cx="3782740" cy="1599683"/>
            <a:chOff x="1257601" y="3961071"/>
            <a:chExt cx="3782740" cy="1599683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CD9F7FB-80D6-18EC-E6F9-177FBD6AA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16815" y="4411331"/>
              <a:ext cx="1012258" cy="75919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A6B275-E4F9-ABBD-EBA5-430152644B07}"/>
                </a:ext>
              </a:extLst>
            </p:cNvPr>
            <p:cNvSpPr txBox="1"/>
            <p:nvPr/>
          </p:nvSpPr>
          <p:spPr>
            <a:xfrm>
              <a:off x="3229237" y="3961071"/>
              <a:ext cx="1811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err="1"/>
                <a:t>PSBicep</a:t>
              </a:r>
              <a:r>
                <a:rPr lang="en-US"/>
                <a:t>/</a:t>
              </a:r>
              <a:r>
                <a:rPr lang="en-US" err="1"/>
                <a:t>PSBicep</a:t>
              </a:r>
              <a:endParaRPr lang="en-SE"/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D55EA564-822E-374A-8F9F-059E6EC7C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41301" y="3968209"/>
              <a:ext cx="375544" cy="36788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CD817F3-3073-C506-35E1-7813F73B17DD}"/>
                </a:ext>
              </a:extLst>
            </p:cNvPr>
            <p:cNvSpPr txBox="1"/>
            <p:nvPr/>
          </p:nvSpPr>
          <p:spPr>
            <a:xfrm>
              <a:off x="1257601" y="5191422"/>
              <a:ext cx="2718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Bicep PowerShell module</a:t>
              </a:r>
              <a:endParaRPr lang="en-SE"/>
            </a:p>
          </p:txBody>
        </p:sp>
      </p:grpSp>
    </p:spTree>
    <p:extLst>
      <p:ext uri="{BB962C8B-B14F-4D97-AF65-F5344CB8AC3E}">
        <p14:creationId xmlns:p14="http://schemas.microsoft.com/office/powerpoint/2010/main" val="188151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2" grpId="0" animBg="1"/>
      <p:bldP spid="34" grpId="0" animBg="1"/>
      <p:bldP spid="33" grpId="0" animBg="1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F317-14DD-ED2C-2575-D29942513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sz="4400">
                <a:cs typeface="Calibri Light"/>
              </a:rPr>
              <a:t>We made the PowerShell documentation</a:t>
            </a:r>
            <a:endParaRPr lang="en-SE" sz="4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9A5D7-EEDF-C13D-7FA8-CC3D6FB02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28" y="2579134"/>
            <a:ext cx="10448272" cy="187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45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804A2F-17F2-F58A-8142-B0064A63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i="0">
                <a:solidFill>
                  <a:srgbClr val="1F1F1F"/>
                </a:solidFill>
                <a:effectLst/>
                <a:latin typeface="Poppins" pitchFamily="2" charset="77"/>
              </a:rPr>
              <a:t>Wednesday, 21 June 2023</a:t>
            </a:r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D4E6B-84FC-D98F-D2E7-44826EA8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475" y="2976183"/>
            <a:ext cx="5449722" cy="2706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8EEB07-8E54-0C89-A450-BC0EED0126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2"/>
          <a:stretch/>
        </p:blipFill>
        <p:spPr>
          <a:xfrm>
            <a:off x="3413225" y="2153255"/>
            <a:ext cx="5400048" cy="85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85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F317-14DD-ED2C-2575-D2994251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567160" cy="1325563"/>
          </a:xfrm>
        </p:spPr>
        <p:txBody>
          <a:bodyPr>
            <a:normAutofit/>
          </a:bodyPr>
          <a:lstStyle/>
          <a:p>
            <a:r>
              <a:rPr lang="en-SE">
                <a:cs typeface="Calibri Light"/>
              </a:rPr>
              <a:t>Where are we today?</a:t>
            </a:r>
            <a:endParaRPr lang="en-SE" sz="66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BCCA5D-F9F0-91B1-5127-0CEB088FB55E}"/>
              </a:ext>
            </a:extLst>
          </p:cNvPr>
          <p:cNvGrpSpPr/>
          <p:nvPr/>
        </p:nvGrpSpPr>
        <p:grpSpPr>
          <a:xfrm>
            <a:off x="1587909" y="2688225"/>
            <a:ext cx="2012170" cy="2310010"/>
            <a:chOff x="1587909" y="2688225"/>
            <a:chExt cx="2012170" cy="2310010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E4F6BA22-921E-5375-A119-E3F3B2FE03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863" y="2688225"/>
              <a:ext cx="1413528" cy="1413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09E273-3E8E-130B-BEB6-5551018739F2}"/>
                </a:ext>
              </a:extLst>
            </p:cNvPr>
            <p:cNvSpPr txBox="1"/>
            <p:nvPr/>
          </p:nvSpPr>
          <p:spPr>
            <a:xfrm>
              <a:off x="1587909" y="4167238"/>
              <a:ext cx="2012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Full Bicep functionality</a:t>
              </a:r>
              <a:endParaRPr lang="en-SE" sz="24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53C3786-A11A-D8F7-CFD1-65F2954FC07C}"/>
              </a:ext>
            </a:extLst>
          </p:cNvPr>
          <p:cNvGrpSpPr/>
          <p:nvPr/>
        </p:nvGrpSpPr>
        <p:grpSpPr>
          <a:xfrm>
            <a:off x="3693343" y="2544137"/>
            <a:ext cx="2508992" cy="2084768"/>
            <a:chOff x="3693343" y="2299588"/>
            <a:chExt cx="2508992" cy="2084768"/>
          </a:xfrm>
        </p:grpSpPr>
        <p:pic>
          <p:nvPicPr>
            <p:cNvPr id="8" name="Graphic 7" descr="Lightning bolt with solid fill">
              <a:extLst>
                <a:ext uri="{FF2B5EF4-FFF2-40B4-BE49-F238E27FC236}">
                  <a16:creationId xmlns:a16="http://schemas.microsoft.com/office/drawing/2014/main" id="{A645EF2B-A6B5-B0A4-9764-74DAFCD73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096986" y="2299588"/>
              <a:ext cx="1701706" cy="17017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FE0814-D066-9C29-5319-615F276B73EA}"/>
                </a:ext>
              </a:extLst>
            </p:cNvPr>
            <p:cNvSpPr txBox="1"/>
            <p:nvPr/>
          </p:nvSpPr>
          <p:spPr>
            <a:xfrm>
              <a:off x="3693343" y="3922691"/>
              <a:ext cx="25089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Faster than CLI</a:t>
              </a:r>
              <a:endParaRPr lang="en-SE" sz="24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C97661-1E0B-8FA9-36CB-44EE44423153}"/>
              </a:ext>
            </a:extLst>
          </p:cNvPr>
          <p:cNvGrpSpPr/>
          <p:nvPr/>
        </p:nvGrpSpPr>
        <p:grpSpPr>
          <a:xfrm>
            <a:off x="6273821" y="2544138"/>
            <a:ext cx="1940682" cy="2084766"/>
            <a:chOff x="6273821" y="2299589"/>
            <a:chExt cx="1940682" cy="2084766"/>
          </a:xfrm>
        </p:grpSpPr>
        <p:pic>
          <p:nvPicPr>
            <p:cNvPr id="11" name="Graphic 10" descr="Badge Follow with solid fill">
              <a:extLst>
                <a:ext uri="{FF2B5EF4-FFF2-40B4-BE49-F238E27FC236}">
                  <a16:creationId xmlns:a16="http://schemas.microsoft.com/office/drawing/2014/main" id="{E8BCAF54-23E9-60A2-B9AE-2A7D48827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393311" y="2299589"/>
              <a:ext cx="1701703" cy="170170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09B8F9-040D-D555-B8A2-7B5073B5E00A}"/>
                </a:ext>
              </a:extLst>
            </p:cNvPr>
            <p:cNvSpPr txBox="1"/>
            <p:nvPr/>
          </p:nvSpPr>
          <p:spPr>
            <a:xfrm>
              <a:off x="6273821" y="3922690"/>
              <a:ext cx="19406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Extra features</a:t>
              </a:r>
              <a:endParaRPr lang="en-SE" sz="24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69D462-E9CE-7F73-1716-16CCD55EA0C6}"/>
              </a:ext>
            </a:extLst>
          </p:cNvPr>
          <p:cNvGrpSpPr/>
          <p:nvPr/>
        </p:nvGrpSpPr>
        <p:grpSpPr>
          <a:xfrm>
            <a:off x="8689633" y="2544138"/>
            <a:ext cx="1701703" cy="2084766"/>
            <a:chOff x="8689633" y="2299589"/>
            <a:chExt cx="1701703" cy="2084766"/>
          </a:xfrm>
        </p:grpSpPr>
        <p:pic>
          <p:nvPicPr>
            <p:cNvPr id="14" name="Graphic 13" descr="Document with solid fill">
              <a:extLst>
                <a:ext uri="{FF2B5EF4-FFF2-40B4-BE49-F238E27FC236}">
                  <a16:creationId xmlns:a16="http://schemas.microsoft.com/office/drawing/2014/main" id="{A3EF002B-52BC-E196-C695-767DCAEBA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689633" y="2299589"/>
              <a:ext cx="1701703" cy="170170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39F93E-3F8E-820D-B563-766716334340}"/>
                </a:ext>
              </a:extLst>
            </p:cNvPr>
            <p:cNvSpPr txBox="1"/>
            <p:nvPr/>
          </p:nvSpPr>
          <p:spPr>
            <a:xfrm>
              <a:off x="8689634" y="3922690"/>
              <a:ext cx="17017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Rich output</a:t>
              </a:r>
              <a:endParaRPr lang="en-SE" sz="2400"/>
            </a:p>
          </p:txBody>
        </p:sp>
      </p:grpSp>
    </p:spTree>
    <p:extLst>
      <p:ext uri="{BB962C8B-B14F-4D97-AF65-F5344CB8AC3E}">
        <p14:creationId xmlns:p14="http://schemas.microsoft.com/office/powerpoint/2010/main" val="50119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F98AF6-B492-229E-07AB-41F185AA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Breaking changes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D748B9-2B82-62FC-E606-1E24BAFF6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E" sz="4000" dirty="0"/>
              <a:t>Bicep requires .NET 7</a:t>
            </a:r>
          </a:p>
          <a:p>
            <a:endParaRPr lang="en-SE" sz="4000" dirty="0"/>
          </a:p>
          <a:p>
            <a:r>
              <a:rPr lang="en-SE" sz="4000" dirty="0"/>
              <a:t>We require PowerShell 7.3</a:t>
            </a:r>
          </a:p>
          <a:p>
            <a:endParaRPr lang="en-SE" sz="4000" dirty="0"/>
          </a:p>
          <a:p>
            <a:r>
              <a:rPr lang="en-SE" sz="4000" dirty="0"/>
              <a:t>GitHub Runner-Images uses PowerShell 7.2 LTS</a:t>
            </a:r>
          </a:p>
        </p:txBody>
      </p:sp>
    </p:spTree>
    <p:extLst>
      <p:ext uri="{BB962C8B-B14F-4D97-AF65-F5344CB8AC3E}">
        <p14:creationId xmlns:p14="http://schemas.microsoft.com/office/powerpoint/2010/main" val="366973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802" y="1196021"/>
            <a:ext cx="5764567" cy="476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F317-14DD-ED2C-2575-D2994251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5"/>
            <a:ext cx="1156716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Roadmap</a:t>
            </a:r>
            <a:endParaRPr lang="en-SE" sz="66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4F5391-B853-00C4-5688-F53D9F2B8CF7}"/>
              </a:ext>
            </a:extLst>
          </p:cNvPr>
          <p:cNvGrpSpPr/>
          <p:nvPr/>
        </p:nvGrpSpPr>
        <p:grpSpPr>
          <a:xfrm>
            <a:off x="829587" y="2144590"/>
            <a:ext cx="2998134" cy="2695789"/>
            <a:chOff x="829587" y="2144590"/>
            <a:chExt cx="2998134" cy="269578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3378901-AA08-D63F-1266-8EEAF0FDB767}"/>
                </a:ext>
              </a:extLst>
            </p:cNvPr>
            <p:cNvSpPr/>
            <p:nvPr/>
          </p:nvSpPr>
          <p:spPr>
            <a:xfrm>
              <a:off x="1350749" y="2144590"/>
              <a:ext cx="1955812" cy="1955812"/>
            </a:xfrm>
            <a:prstGeom prst="ellipse">
              <a:avLst/>
            </a:prstGeom>
            <a:solidFill>
              <a:srgbClr val="346296"/>
            </a:solidFill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8" name="Rectangle 17" descr="Truck">
              <a:extLst>
                <a:ext uri="{FF2B5EF4-FFF2-40B4-BE49-F238E27FC236}">
                  <a16:creationId xmlns:a16="http://schemas.microsoft.com/office/drawing/2014/main" id="{043AA707-7EB5-D334-CB97-7A62BF42F026}"/>
                </a:ext>
              </a:extLst>
            </p:cNvPr>
            <p:cNvSpPr/>
            <p:nvPr/>
          </p:nvSpPr>
          <p:spPr>
            <a:xfrm>
              <a:off x="1767561" y="2561402"/>
              <a:ext cx="1122187" cy="1122187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9BE217-14B2-6DC4-954E-C8C7E3A5BE35}"/>
                </a:ext>
              </a:extLst>
            </p:cNvPr>
            <p:cNvSpPr txBox="1"/>
            <p:nvPr/>
          </p:nvSpPr>
          <p:spPr>
            <a:xfrm>
              <a:off x="829587" y="4194048"/>
              <a:ext cx="29981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/>
                <a:t>Bulk Export</a:t>
              </a:r>
              <a:endParaRPr lang="en-SE" sz="36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528FE9B-4D86-0BA4-5F14-3A218B058517}"/>
              </a:ext>
            </a:extLst>
          </p:cNvPr>
          <p:cNvGrpSpPr/>
          <p:nvPr/>
        </p:nvGrpSpPr>
        <p:grpSpPr>
          <a:xfrm>
            <a:off x="4132517" y="2144590"/>
            <a:ext cx="3926962" cy="2695788"/>
            <a:chOff x="4132517" y="2144590"/>
            <a:chExt cx="3926962" cy="269578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41D94A5-DBA7-C331-2687-31010F57494F}"/>
                </a:ext>
              </a:extLst>
            </p:cNvPr>
            <p:cNvSpPr/>
            <p:nvPr/>
          </p:nvSpPr>
          <p:spPr>
            <a:xfrm>
              <a:off x="5118093" y="2144590"/>
              <a:ext cx="1955812" cy="1955812"/>
            </a:xfrm>
            <a:prstGeom prst="ellipse">
              <a:avLst/>
            </a:prstGeom>
            <a:solidFill>
              <a:srgbClr val="346296"/>
            </a:solidFill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1" name="Rectangle 20" descr="Cloud">
              <a:extLst>
                <a:ext uri="{FF2B5EF4-FFF2-40B4-BE49-F238E27FC236}">
                  <a16:creationId xmlns:a16="http://schemas.microsoft.com/office/drawing/2014/main" id="{9314137D-FA3E-3143-5798-74222D850897}"/>
                </a:ext>
              </a:extLst>
            </p:cNvPr>
            <p:cNvSpPr/>
            <p:nvPr/>
          </p:nvSpPr>
          <p:spPr>
            <a:xfrm>
              <a:off x="5534905" y="2561402"/>
              <a:ext cx="1122187" cy="1122187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C55057-F599-A571-D630-B31529DA9392}"/>
                </a:ext>
              </a:extLst>
            </p:cNvPr>
            <p:cNvSpPr txBox="1"/>
            <p:nvPr/>
          </p:nvSpPr>
          <p:spPr>
            <a:xfrm>
              <a:off x="4132517" y="4194047"/>
              <a:ext cx="3926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/>
                <a:t>Deploying to Azure</a:t>
              </a:r>
              <a:endParaRPr lang="en-SE" sz="3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3F091AE-22D5-D6AC-E503-F25592E7B7A2}"/>
              </a:ext>
            </a:extLst>
          </p:cNvPr>
          <p:cNvGrpSpPr/>
          <p:nvPr/>
        </p:nvGrpSpPr>
        <p:grpSpPr>
          <a:xfrm>
            <a:off x="8615661" y="2144590"/>
            <a:ext cx="2495362" cy="2695788"/>
            <a:chOff x="8615661" y="2144590"/>
            <a:chExt cx="2495362" cy="269578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6AE806-242B-2D11-5EFB-25838F8B5CDC}"/>
                </a:ext>
              </a:extLst>
            </p:cNvPr>
            <p:cNvSpPr/>
            <p:nvPr/>
          </p:nvSpPr>
          <p:spPr>
            <a:xfrm>
              <a:off x="8885437" y="2144590"/>
              <a:ext cx="1955812" cy="1955812"/>
            </a:xfrm>
            <a:prstGeom prst="ellipse">
              <a:avLst/>
            </a:prstGeom>
            <a:solidFill>
              <a:srgbClr val="346296"/>
            </a:solidFill>
          </p:spPr>
          <p:style>
            <a:lnRef idx="0">
              <a:schemeClr val="lt2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4" name="Rectangle 23" descr="Deciduous tree">
              <a:extLst>
                <a:ext uri="{FF2B5EF4-FFF2-40B4-BE49-F238E27FC236}">
                  <a16:creationId xmlns:a16="http://schemas.microsoft.com/office/drawing/2014/main" id="{1A4E1CEB-3DCD-3D5B-B13B-2534299F2A07}"/>
                </a:ext>
              </a:extLst>
            </p:cNvPr>
            <p:cNvSpPr/>
            <p:nvPr/>
          </p:nvSpPr>
          <p:spPr>
            <a:xfrm>
              <a:off x="9302249" y="2561402"/>
              <a:ext cx="1122187" cy="1122187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7230F8-1C6B-70F9-4E77-8C7E8442885C}"/>
                </a:ext>
              </a:extLst>
            </p:cNvPr>
            <p:cNvSpPr txBox="1"/>
            <p:nvPr/>
          </p:nvSpPr>
          <p:spPr>
            <a:xfrm>
              <a:off x="8615661" y="4194047"/>
              <a:ext cx="24953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/>
                <a:t>Syntax Tree</a:t>
              </a:r>
              <a:endParaRPr lang="en-SE" sz="36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B95997-C211-AF1F-2F72-F947C9ACDDF6}"/>
                </a:ext>
              </a:extLst>
            </p:cNvPr>
            <p:cNvSpPr txBox="1"/>
            <p:nvPr/>
          </p:nvSpPr>
          <p:spPr>
            <a:xfrm>
              <a:off x="9407125" y="2735041"/>
              <a:ext cx="895824" cy="47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346296"/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&lt;/&gt;</a:t>
              </a:r>
              <a:endParaRPr lang="en-SE" sz="2400" b="1">
                <a:solidFill>
                  <a:srgbClr val="346296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215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2802DC-8454-C7D8-527E-6FBBBC645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258" y="1092530"/>
            <a:ext cx="9487484" cy="467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09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2D0C40-6971-43D6-4741-2B3A1B1CCAF1}"/>
              </a:ext>
            </a:extLst>
          </p:cNvPr>
          <p:cNvSpPr txBox="1"/>
          <p:nvPr/>
        </p:nvSpPr>
        <p:spPr>
          <a:xfrm>
            <a:off x="1017182" y="4233162"/>
            <a:ext cx="8319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cs typeface="Calibri"/>
              </a:rPr>
              <a:t>⭐</a:t>
            </a:r>
            <a:endParaRPr lang="en-SE" sz="3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DF317-14DD-ED2C-2575-D2994251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56716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Goals</a:t>
            </a:r>
            <a:endParaRPr lang="en-SE" sz="6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23DF-DB52-0E18-3FA1-80242DAF3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8171" y="1825625"/>
            <a:ext cx="111765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Keep up to date with Bicep</a:t>
            </a: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Keep learning</a:t>
            </a: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Create niche features that may not make it to Bicep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CB157-5A1C-3DFC-16B8-76B970945642}"/>
              </a:ext>
            </a:extLst>
          </p:cNvPr>
          <p:cNvSpPr txBox="1"/>
          <p:nvPr/>
        </p:nvSpPr>
        <p:spPr>
          <a:xfrm>
            <a:off x="1016737" y="1781689"/>
            <a:ext cx="715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cs typeface="Calibri"/>
              </a:rPr>
              <a:t>⏩</a:t>
            </a:r>
            <a:endParaRPr lang="en-SE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4D6C3-7203-6388-81FA-1B0CD0DCC9DE}"/>
              </a:ext>
            </a:extLst>
          </p:cNvPr>
          <p:cNvSpPr txBox="1"/>
          <p:nvPr/>
        </p:nvSpPr>
        <p:spPr>
          <a:xfrm>
            <a:off x="1070787" y="3007425"/>
            <a:ext cx="6609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cs typeface="Calibri"/>
              </a:rPr>
              <a:t>📘</a:t>
            </a:r>
            <a:endParaRPr lang="en-SE" sz="3600"/>
          </a:p>
        </p:txBody>
      </p:sp>
    </p:spTree>
    <p:extLst>
      <p:ext uri="{BB962C8B-B14F-4D97-AF65-F5344CB8AC3E}">
        <p14:creationId xmlns:p14="http://schemas.microsoft.com/office/powerpoint/2010/main" val="98613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uiExpand="1" build="p"/>
      <p:bldP spid="5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657086-73AB-92CF-4B4F-0FE060F3E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39" y="238816"/>
            <a:ext cx="6266122" cy="604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65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6D3874DF-4C38-E4EB-7E4E-45FBAD07D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697" y="566693"/>
            <a:ext cx="7804605" cy="500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523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Free Man in White Crew Neck T-shirt Holding Laptop Stock Photo">
            <a:extLst>
              <a:ext uri="{FF2B5EF4-FFF2-40B4-BE49-F238E27FC236}">
                <a16:creationId xmlns:a16="http://schemas.microsoft.com/office/drawing/2014/main" id="{3FCC5527-56EF-24DD-A8FD-71D16A87B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5901"/>
          <a:stretch/>
        </p:blipFill>
        <p:spPr bwMode="auto">
          <a:xfrm>
            <a:off x="321731" y="557189"/>
            <a:ext cx="5668684" cy="574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ree Man in White Shirt Using Macbook Pro Stock Photo">
            <a:extLst>
              <a:ext uri="{FF2B5EF4-FFF2-40B4-BE49-F238E27FC236}">
                <a16:creationId xmlns:a16="http://schemas.microsoft.com/office/drawing/2014/main" id="{3A06714E-41E6-B591-3DAA-DDA27E5A1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50" b="1"/>
          <a:stretch/>
        </p:blipFill>
        <p:spPr bwMode="auto">
          <a:xfrm>
            <a:off x="6195375" y="557189"/>
            <a:ext cx="5674893" cy="574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B4392F-AD75-4A5D-64EE-7A52B9D02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209" y="397847"/>
            <a:ext cx="5593582" cy="564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31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6817A9-407C-56FC-9EF4-D24AB277F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123" y="1636520"/>
            <a:ext cx="9094998" cy="35849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F254274-44DB-CA2D-45F3-F57FC6BF3EFC}"/>
                  </a:ext>
                </a:extLst>
              </p14:cNvPr>
              <p14:cNvContentPartPr/>
              <p14:nvPr/>
            </p14:nvContentPartPr>
            <p14:xfrm>
              <a:off x="5215440" y="2573129"/>
              <a:ext cx="1761120" cy="20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F254274-44DB-CA2D-45F3-F57FC6BF3E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97440" y="2555129"/>
                <a:ext cx="1796760" cy="5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624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755CD91-6F1F-D434-6793-3BA18FEA1F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3"/>
          <a:stretch/>
        </p:blipFill>
        <p:spPr bwMode="auto">
          <a:xfrm>
            <a:off x="1415348" y="2480153"/>
            <a:ext cx="9361303" cy="189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9A383D-4479-E8B3-57BA-3C9B8AF3D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013" b="-3225"/>
          <a:stretch/>
        </p:blipFill>
        <p:spPr>
          <a:xfrm>
            <a:off x="6901698" y="3732244"/>
            <a:ext cx="1561167" cy="4478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73AFA2-2ACB-5CE5-BC79-18A7362367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91525" b="-3225"/>
          <a:stretch/>
        </p:blipFill>
        <p:spPr>
          <a:xfrm rot="10800000">
            <a:off x="8353525" y="3732243"/>
            <a:ext cx="169642" cy="44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91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66C5650-12BD-B87A-22BF-D76593D0D291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346296"/>
                </a:solidFill>
                <a:latin typeface="+mn-lt"/>
                <a:ea typeface="+mn-ea"/>
                <a:cs typeface="+mn-cs"/>
              </a:rPr>
              <a:t>Emanuel &amp; Simon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6DD42ED-9648-E40F-7437-B036FE42C85C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/>
              <a:t>Cloud Consultants by day</a:t>
            </a:r>
            <a:br>
              <a:rPr lang="en-US"/>
            </a:b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Coders by night</a:t>
            </a:r>
            <a:br>
              <a:rPr lang="en-US"/>
            </a:b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PowerShell fans all the time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72BDA115-1123-0DAE-632A-B461D69CD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074" y="552009"/>
            <a:ext cx="2647533" cy="300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6">
            <a:extLst>
              <a:ext uri="{FF2B5EF4-FFF2-40B4-BE49-F238E27FC236}">
                <a16:creationId xmlns:a16="http://schemas.microsoft.com/office/drawing/2014/main" id="{93CD2DC2-5492-F0C7-FD33-099B9E323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3393" y="552008"/>
            <a:ext cx="2647533" cy="300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5676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PSCONFEU23_masterslide</Template>
  <TotalTime>0</TotalTime>
  <Words>1322</Words>
  <Application>Microsoft Office PowerPoint</Application>
  <PresentationFormat>Widescreen</PresentationFormat>
  <Paragraphs>212</Paragraphs>
  <Slides>32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 Commands</vt:lpstr>
      <vt:lpstr>Calling Bicep.exe</vt:lpstr>
      <vt:lpstr>Open-Source Spirit</vt:lpstr>
      <vt:lpstr>But…</vt:lpstr>
      <vt:lpstr>Dependency conflict #1</vt:lpstr>
      <vt:lpstr>DLL Dependency hell</vt:lpstr>
      <vt:lpstr>The Hack – downgrading Newtonsoft.Json</vt:lpstr>
      <vt:lpstr>Dependency conflict #2</vt:lpstr>
      <vt:lpstr>DLL Dependency hell</vt:lpstr>
      <vt:lpstr>A Seed for a Solution</vt:lpstr>
      <vt:lpstr>AssemblyLoadContext?</vt:lpstr>
      <vt:lpstr>BicepNet - Implementing the ALC</vt:lpstr>
      <vt:lpstr>Implementing the ALC</vt:lpstr>
      <vt:lpstr>Current Solution</vt:lpstr>
      <vt:lpstr>We made the PowerShell documentation</vt:lpstr>
      <vt:lpstr>Wednesday, 21 June 2023</vt:lpstr>
      <vt:lpstr>Where are we today?</vt:lpstr>
      <vt:lpstr>Breaking changes</vt:lpstr>
      <vt:lpstr>Demo</vt:lpstr>
      <vt:lpstr>Roadmap</vt:lpstr>
      <vt:lpstr>Goals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Emanuel Palm</cp:lastModifiedBy>
  <cp:revision>3</cp:revision>
  <dcterms:created xsi:type="dcterms:W3CDTF">2023-05-08T07:04:56Z</dcterms:created>
  <dcterms:modified xsi:type="dcterms:W3CDTF">2023-06-20T11:16:56Z</dcterms:modified>
</cp:coreProperties>
</file>